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4" r:id="rId2"/>
    <p:sldMasterId id="2147483726" r:id="rId3"/>
    <p:sldMasterId id="2147483729" r:id="rId4"/>
    <p:sldMasterId id="2147483741" r:id="rId5"/>
  </p:sldMasterIdLst>
  <p:notesMasterIdLst>
    <p:notesMasterId r:id="rId23"/>
  </p:notesMasterIdLst>
  <p:handoutMasterIdLst>
    <p:handoutMasterId r:id="rId24"/>
  </p:handoutMasterIdLst>
  <p:sldIdLst>
    <p:sldId id="259" r:id="rId6"/>
    <p:sldId id="285" r:id="rId7"/>
    <p:sldId id="1631" r:id="rId8"/>
    <p:sldId id="1641" r:id="rId9"/>
    <p:sldId id="1629" r:id="rId10"/>
    <p:sldId id="311" r:id="rId11"/>
    <p:sldId id="362" r:id="rId12"/>
    <p:sldId id="1635" r:id="rId13"/>
    <p:sldId id="1639" r:id="rId14"/>
    <p:sldId id="770" r:id="rId15"/>
    <p:sldId id="771" r:id="rId16"/>
    <p:sldId id="312" r:id="rId17"/>
    <p:sldId id="1633" r:id="rId18"/>
    <p:sldId id="1634" r:id="rId19"/>
    <p:sldId id="1636" r:id="rId20"/>
    <p:sldId id="1609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orah Viana" initials="DV" lastIdx="2" clrIdx="0">
    <p:extLst>
      <p:ext uri="{19B8F6BF-5375-455C-9EA6-DF929625EA0E}">
        <p15:presenceInfo xmlns:p15="http://schemas.microsoft.com/office/powerpoint/2012/main" userId="S::deborah.silva@febraban.org.br::9765bc97-5608-4715-996c-24b83cd4d393" providerId="AD"/>
      </p:ext>
    </p:extLst>
  </p:cmAuthor>
  <p:cmAuthor id="2" name="Deborah Viana" initials="DV [2]" lastIdx="2" clrIdx="1">
    <p:extLst>
      <p:ext uri="{19B8F6BF-5375-455C-9EA6-DF929625EA0E}">
        <p15:presenceInfo xmlns:p15="http://schemas.microsoft.com/office/powerpoint/2012/main" userId="S::deborah.viana@febraban.org.br::9765bc97-5608-4715-996c-24b83cd4d3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6F"/>
    <a:srgbClr val="0088A5"/>
    <a:srgbClr val="AB2047"/>
    <a:srgbClr val="005A5E"/>
    <a:srgbClr val="A5A5A5"/>
    <a:srgbClr val="0073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com Tema 2 - Ênfas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com Tema 2 - Ênfas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5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BDDA98D-D63E-4E36-B904-393F70A7EA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D736AB9-908C-4872-938C-AB58D54298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BE632-CC1D-4D9D-B727-4E2260C63131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1CA0D1D-8E3D-457A-A15F-3928560EF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https://valorinveste.globo.com/produtos/credito/noticia/2020/10/16/reclamacoes-explodem-e-governo-decide-olhar-de-perto-o-credito-consignado.ghtml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D787127-9F81-4C92-9EF2-C4E42B4274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63DCF5-ACEF-436A-845D-BA07A5AE245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341333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0818B-EBBC-4C71-AE62-F0DB87AA4F27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pt-BR"/>
              <a:t>https://valorinveste.globo.com/produtos/credito/noticia/2020/10/16/reclamacoes-explodem-e-governo-decide-olhar-de-perto-o-credito-consignado.ghtml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162B5-F62A-4E03-9D34-C9A5F1CBABA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202273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o 1 – Capa co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11">
            <a:extLst>
              <a:ext uri="{FF2B5EF4-FFF2-40B4-BE49-F238E27FC236}">
                <a16:creationId xmlns:a16="http://schemas.microsoft.com/office/drawing/2014/main" id="{042199EF-1C6D-47BD-A946-E75C67B551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39180" y="2980044"/>
            <a:ext cx="2877236" cy="897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003A6F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pt-BR" dirty="0"/>
              <a:t>Título</a:t>
            </a:r>
            <a:br>
              <a:rPr lang="pt-BR" dirty="0"/>
            </a:br>
            <a:r>
              <a:rPr lang="pt-BR" dirty="0"/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4238734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5022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7269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450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0773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1644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3693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3412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07633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Texto 4">
            <a:extLst>
              <a:ext uri="{FF2B5EF4-FFF2-40B4-BE49-F238E27FC236}">
                <a16:creationId xmlns:a16="http://schemas.microsoft.com/office/drawing/2014/main" id="{8B24AE7C-6F0C-4F4A-BFC3-161FDD2AEA2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357" y="748603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7" name="Espaço Reservado para Texto 2">
            <a:extLst>
              <a:ext uri="{FF2B5EF4-FFF2-40B4-BE49-F238E27FC236}">
                <a16:creationId xmlns:a16="http://schemas.microsoft.com/office/drawing/2014/main" id="{1E9BB724-3D4D-487E-8216-BC086A10C2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1357" y="1133030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8" name="Espaço Reservado para Texto 2">
            <a:extLst>
              <a:ext uri="{FF2B5EF4-FFF2-40B4-BE49-F238E27FC236}">
                <a16:creationId xmlns:a16="http://schemas.microsoft.com/office/drawing/2014/main" id="{8300D2CF-6777-4B26-8E16-72BFF1C6BAC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1357" y="1672646"/>
            <a:ext cx="8280418" cy="26593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F9CF413F-95C9-4A29-BE6C-A32CFB5123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1356" y="490347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0" name="Espaço Reservado para Texto 2">
            <a:extLst>
              <a:ext uri="{FF2B5EF4-FFF2-40B4-BE49-F238E27FC236}">
                <a16:creationId xmlns:a16="http://schemas.microsoft.com/office/drawing/2014/main" id="{A940DAC0-D97B-4531-8CEA-833D36A28F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1356" y="523494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B9C88042-F239-40B3-B761-1AF1A27B155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1219" y="490347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AB204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2" name="Espaço Reservado para Texto 2">
            <a:extLst>
              <a:ext uri="{FF2B5EF4-FFF2-40B4-BE49-F238E27FC236}">
                <a16:creationId xmlns:a16="http://schemas.microsoft.com/office/drawing/2014/main" id="{A4B31D4A-8208-4B5C-BC54-2E368575783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1219" y="523494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41D1FA1A-C88D-4B6C-B4C2-F816867FB1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70636" y="490347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9D3CFA8C-7478-4764-934B-1721F8B739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0636" y="5234943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201172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o 2 – Capa sem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12">
            <a:extLst>
              <a:ext uri="{FF2B5EF4-FFF2-40B4-BE49-F238E27FC236}">
                <a16:creationId xmlns:a16="http://schemas.microsoft.com/office/drawing/2014/main" id="{7AE6432A-D95E-4F16-9B72-4C8FC49AA48B}"/>
              </a:ext>
            </a:extLst>
          </p:cNvPr>
          <p:cNvSpPr/>
          <p:nvPr userDrawn="1"/>
        </p:nvSpPr>
        <p:spPr>
          <a:xfrm>
            <a:off x="-463521" y="0"/>
            <a:ext cx="6089939" cy="6858000"/>
          </a:xfrm>
          <a:custGeom>
            <a:avLst/>
            <a:gdLst>
              <a:gd name="connsiteX0" fmla="*/ 988146 w 4572000"/>
              <a:gd name="connsiteY0" fmla="*/ 0 h 5164038"/>
              <a:gd name="connsiteX1" fmla="*/ 4572000 w 4572000"/>
              <a:gd name="connsiteY1" fmla="*/ 0 h 5164038"/>
              <a:gd name="connsiteX2" fmla="*/ 2125692 w 4572000"/>
              <a:gd name="connsiteY2" fmla="*/ 5164038 h 5164038"/>
              <a:gd name="connsiteX3" fmla="*/ 0 w 4572000"/>
              <a:gd name="connsiteY3" fmla="*/ 5164038 h 5164038"/>
              <a:gd name="connsiteX4" fmla="*/ 0 w 4572000"/>
              <a:gd name="connsiteY4" fmla="*/ 2085928 h 5164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5164038">
                <a:moveTo>
                  <a:pt x="988146" y="0"/>
                </a:moveTo>
                <a:lnTo>
                  <a:pt x="4572000" y="0"/>
                </a:lnTo>
                <a:lnTo>
                  <a:pt x="2125692" y="5164038"/>
                </a:lnTo>
                <a:lnTo>
                  <a:pt x="0" y="5164038"/>
                </a:lnTo>
                <a:lnTo>
                  <a:pt x="0" y="2085928"/>
                </a:lnTo>
                <a:close/>
              </a:path>
            </a:pathLst>
          </a:custGeom>
          <a:gradFill>
            <a:gsLst>
              <a:gs pos="0">
                <a:srgbClr val="EEEFF2"/>
              </a:gs>
              <a:gs pos="100000">
                <a:srgbClr val="C3C7C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/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CF15563C-A546-416C-A559-C9019734F499}"/>
              </a:ext>
            </a:extLst>
          </p:cNvPr>
          <p:cNvGrpSpPr/>
          <p:nvPr userDrawn="1"/>
        </p:nvGrpSpPr>
        <p:grpSpPr>
          <a:xfrm>
            <a:off x="300935" y="2208109"/>
            <a:ext cx="4963365" cy="2476694"/>
            <a:chOff x="335028" y="2137554"/>
            <a:chExt cx="6099500" cy="3043619"/>
          </a:xfrm>
        </p:grpSpPr>
        <p:grpSp>
          <p:nvGrpSpPr>
            <p:cNvPr id="20" name="Agrupar 19">
              <a:extLst>
                <a:ext uri="{FF2B5EF4-FFF2-40B4-BE49-F238E27FC236}">
                  <a16:creationId xmlns:a16="http://schemas.microsoft.com/office/drawing/2014/main" id="{9BADEE4B-CD38-44DB-98AE-F63CFFC84483}"/>
                </a:ext>
              </a:extLst>
            </p:cNvPr>
            <p:cNvGrpSpPr/>
            <p:nvPr userDrawn="1"/>
          </p:nvGrpSpPr>
          <p:grpSpPr>
            <a:xfrm>
              <a:off x="335028" y="2137554"/>
              <a:ext cx="6099500" cy="3043619"/>
              <a:chOff x="335028" y="2137554"/>
              <a:chExt cx="6099500" cy="3043619"/>
            </a:xfrm>
          </p:grpSpPr>
          <p:sp>
            <p:nvSpPr>
              <p:cNvPr id="5" name="Paralelogramo 4">
                <a:extLst>
                  <a:ext uri="{FF2B5EF4-FFF2-40B4-BE49-F238E27FC236}">
                    <a16:creationId xmlns:a16="http://schemas.microsoft.com/office/drawing/2014/main" id="{9E154556-8975-44DD-A413-554D1C580A3E}"/>
                  </a:ext>
                </a:extLst>
              </p:cNvPr>
              <p:cNvSpPr/>
              <p:nvPr userDrawn="1"/>
            </p:nvSpPr>
            <p:spPr>
              <a:xfrm>
                <a:off x="2639145" y="2137554"/>
                <a:ext cx="3568294" cy="3043619"/>
              </a:xfrm>
              <a:prstGeom prst="parallelogram">
                <a:avLst>
                  <a:gd name="adj" fmla="val 47372"/>
                </a:avLst>
              </a:prstGeom>
              <a:solidFill>
                <a:srgbClr val="CBCC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Paralelogramo 5">
                <a:extLst>
                  <a:ext uri="{FF2B5EF4-FFF2-40B4-BE49-F238E27FC236}">
                    <a16:creationId xmlns:a16="http://schemas.microsoft.com/office/drawing/2014/main" id="{9C718BE8-0557-49D7-9B23-FFD738E2F558}"/>
                  </a:ext>
                </a:extLst>
              </p:cNvPr>
              <p:cNvSpPr/>
              <p:nvPr userDrawn="1"/>
            </p:nvSpPr>
            <p:spPr>
              <a:xfrm>
                <a:off x="2416250" y="2137554"/>
                <a:ext cx="3568294" cy="3043619"/>
              </a:xfrm>
              <a:prstGeom prst="parallelogram">
                <a:avLst>
                  <a:gd name="adj" fmla="val 47372"/>
                </a:avLst>
              </a:prstGeom>
              <a:solidFill>
                <a:srgbClr val="7577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Paralelogramo 6">
                <a:extLst>
                  <a:ext uri="{FF2B5EF4-FFF2-40B4-BE49-F238E27FC236}">
                    <a16:creationId xmlns:a16="http://schemas.microsoft.com/office/drawing/2014/main" id="{E9E29EC0-4509-464D-8DB5-9708D0BA9C4A}"/>
                  </a:ext>
                </a:extLst>
              </p:cNvPr>
              <p:cNvSpPr/>
              <p:nvPr userDrawn="1"/>
            </p:nvSpPr>
            <p:spPr>
              <a:xfrm>
                <a:off x="335028" y="2776952"/>
                <a:ext cx="6099500" cy="1764821"/>
              </a:xfrm>
              <a:prstGeom prst="parallelogram">
                <a:avLst>
                  <a:gd name="adj" fmla="val 47372"/>
                </a:avLst>
              </a:prstGeom>
              <a:solidFill>
                <a:srgbClr val="003A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pic>
          <p:nvPicPr>
            <p:cNvPr id="8" name="Gráfico 7">
              <a:extLst>
                <a:ext uri="{FF2B5EF4-FFF2-40B4-BE49-F238E27FC236}">
                  <a16:creationId xmlns:a16="http://schemas.microsoft.com/office/drawing/2014/main" id="{2FD4A716-D68A-49BE-9AFD-3F3D5A2735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480814" y="3212507"/>
              <a:ext cx="2070837" cy="735478"/>
            </a:xfrm>
            <a:prstGeom prst="rect">
              <a:avLst/>
            </a:prstGeom>
          </p:spPr>
        </p:pic>
      </p:grpSp>
      <p:sp>
        <p:nvSpPr>
          <p:cNvPr id="22" name="Espaço Reservado para Texto 11">
            <a:extLst>
              <a:ext uri="{FF2B5EF4-FFF2-40B4-BE49-F238E27FC236}">
                <a16:creationId xmlns:a16="http://schemas.microsoft.com/office/drawing/2014/main" id="{D746B592-DDC8-4EE4-A33A-341A9D965C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39180" y="2980044"/>
            <a:ext cx="2877236" cy="8979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3000">
                <a:solidFill>
                  <a:srgbClr val="003A6F"/>
                </a:solidFill>
                <a:latin typeface="Trebuchet MS" panose="020B0703020202090204" pitchFamily="34" charset="0"/>
              </a:defRPr>
            </a:lvl1pPr>
          </a:lstStyle>
          <a:p>
            <a:r>
              <a:rPr lang="pt-BR" dirty="0"/>
              <a:t>Título</a:t>
            </a:r>
            <a:br>
              <a:rPr lang="pt-BR" dirty="0"/>
            </a:br>
            <a:r>
              <a:rPr lang="pt-BR" dirty="0"/>
              <a:t>Apresentação</a:t>
            </a:r>
          </a:p>
        </p:txBody>
      </p:sp>
    </p:spTree>
    <p:extLst>
      <p:ext uri="{BB962C8B-B14F-4D97-AF65-F5344CB8AC3E}">
        <p14:creationId xmlns:p14="http://schemas.microsoft.com/office/powerpoint/2010/main" val="367112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232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4">
            <a:extLst>
              <a:ext uri="{FF2B5EF4-FFF2-40B4-BE49-F238E27FC236}">
                <a16:creationId xmlns:a16="http://schemas.microsoft.com/office/drawing/2014/main" id="{F09A858C-3A2C-4956-BA43-141820A1612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95571" y="570496"/>
            <a:ext cx="3321296" cy="48860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5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8" name="Espaço Reservado para Texto 3">
            <a:extLst>
              <a:ext uri="{FF2B5EF4-FFF2-40B4-BE49-F238E27FC236}">
                <a16:creationId xmlns:a16="http://schemas.microsoft.com/office/drawing/2014/main" id="{E95FC847-9AE2-44D7-A873-BD4EE2BF253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95571" y="1360043"/>
            <a:ext cx="3412500" cy="308737"/>
          </a:xfrm>
          <a:prstGeom prst="rect">
            <a:avLst/>
          </a:prstGeom>
        </p:spPr>
        <p:txBody>
          <a:bodyPr/>
          <a:lstStyle>
            <a:lvl1pPr marL="0" indent="0" defTabSz="309563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2pPr>
            <a:lvl3pPr marL="6858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3pPr>
            <a:lvl4pPr marL="10287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4pPr>
            <a:lvl5pPr marL="1371600" indent="0">
              <a:buFontTx/>
              <a:buNone/>
              <a:defRPr sz="1200">
                <a:solidFill>
                  <a:srgbClr val="757779"/>
                </a:solidFill>
                <a:latin typeface="Trebuchet MS" panose="020B0703020202090204" pitchFamily="34" charset="0"/>
              </a:defRPr>
            </a:lvl5pPr>
          </a:lstStyle>
          <a:p>
            <a:pPr defTabSz="309563" eaLnBrk="1" fontAlgn="auto">
              <a:spcBef>
                <a:spcPts val="0"/>
              </a:spcBef>
              <a:spcAft>
                <a:spcPts val="0"/>
              </a:spcAft>
            </a:pPr>
            <a:r>
              <a:rPr lang="pt-BR" sz="1200" kern="0" dirty="0">
                <a:solidFill>
                  <a:srgbClr val="757779"/>
                </a:solidFill>
                <a:latin typeface="Trebuchet MS" panose="020B0703020202090204" pitchFamily="34" charset="0"/>
              </a:rPr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36545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ço Reservado para Texto 4">
            <a:extLst>
              <a:ext uri="{FF2B5EF4-FFF2-40B4-BE49-F238E27FC236}">
                <a16:creationId xmlns:a16="http://schemas.microsoft.com/office/drawing/2014/main" id="{8B24AE7C-6F0C-4F4A-BFC3-161FDD2AEA2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356" y="748603"/>
            <a:ext cx="2970481" cy="33736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pt-BR" dirty="0"/>
              <a:t>Título</a:t>
            </a:r>
          </a:p>
        </p:txBody>
      </p:sp>
      <p:sp>
        <p:nvSpPr>
          <p:cNvPr id="17" name="Espaço Reservado para Texto 2">
            <a:extLst>
              <a:ext uri="{FF2B5EF4-FFF2-40B4-BE49-F238E27FC236}">
                <a16:creationId xmlns:a16="http://schemas.microsoft.com/office/drawing/2014/main" id="{1E9BB724-3D4D-487E-8216-BC086A10C2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01356" y="1133028"/>
            <a:ext cx="3981557" cy="27008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Subtítulo</a:t>
            </a:r>
          </a:p>
        </p:txBody>
      </p:sp>
      <p:sp>
        <p:nvSpPr>
          <p:cNvPr id="18" name="Espaço Reservado para Texto 2">
            <a:extLst>
              <a:ext uri="{FF2B5EF4-FFF2-40B4-BE49-F238E27FC236}">
                <a16:creationId xmlns:a16="http://schemas.microsoft.com/office/drawing/2014/main" id="{8300D2CF-6777-4B26-8E16-72BFF1C6BAC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1356" y="1672644"/>
            <a:ext cx="8280418" cy="26593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19" name="Espaço Reservado para Texto 2">
            <a:extLst>
              <a:ext uri="{FF2B5EF4-FFF2-40B4-BE49-F238E27FC236}">
                <a16:creationId xmlns:a16="http://schemas.microsoft.com/office/drawing/2014/main" id="{F9CF413F-95C9-4A29-BE6C-A32CFB51237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01356" y="490347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396F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0" name="Espaço Reservado para Texto 2">
            <a:extLst>
              <a:ext uri="{FF2B5EF4-FFF2-40B4-BE49-F238E27FC236}">
                <a16:creationId xmlns:a16="http://schemas.microsoft.com/office/drawing/2014/main" id="{A940DAC0-D97B-4531-8CEA-833D36A28F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1356" y="523494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1" name="Espaço Reservado para Texto 2">
            <a:extLst>
              <a:ext uri="{FF2B5EF4-FFF2-40B4-BE49-F238E27FC236}">
                <a16:creationId xmlns:a16="http://schemas.microsoft.com/office/drawing/2014/main" id="{B9C88042-F239-40B3-B761-1AF1A27B155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1219" y="490347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AB2047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2" name="Espaço Reservado para Texto 2">
            <a:extLst>
              <a:ext uri="{FF2B5EF4-FFF2-40B4-BE49-F238E27FC236}">
                <a16:creationId xmlns:a16="http://schemas.microsoft.com/office/drawing/2014/main" id="{A4B31D4A-8208-4B5C-BC54-2E368575783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1219" y="523494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3" name="Espaço Reservado para Texto 2">
            <a:extLst>
              <a:ext uri="{FF2B5EF4-FFF2-40B4-BE49-F238E27FC236}">
                <a16:creationId xmlns:a16="http://schemas.microsoft.com/office/drawing/2014/main" id="{41D1FA1A-C88D-4B6C-B4C2-F816867FB1C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70636" y="490347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300" b="1">
                <a:solidFill>
                  <a:srgbClr val="0088A5"/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  <p:sp>
        <p:nvSpPr>
          <p:cNvPr id="24" name="Espaço Reservado para Texto 2">
            <a:extLst>
              <a:ext uri="{FF2B5EF4-FFF2-40B4-BE49-F238E27FC236}">
                <a16:creationId xmlns:a16="http://schemas.microsoft.com/office/drawing/2014/main" id="{9D3CFA8C-7478-4764-934B-1721F8B7394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070636" y="5234941"/>
            <a:ext cx="2684744" cy="28188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70302020209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00396F"/>
                </a:solidFill>
              </a:defRPr>
            </a:lvl2pPr>
            <a:lvl3pPr marL="685800" indent="0">
              <a:buFontTx/>
              <a:buNone/>
              <a:defRPr>
                <a:solidFill>
                  <a:srgbClr val="00396F"/>
                </a:solidFill>
              </a:defRPr>
            </a:lvl3pPr>
            <a:lvl4pPr marL="1028700" indent="0">
              <a:buFontTx/>
              <a:buNone/>
              <a:defRPr>
                <a:solidFill>
                  <a:srgbClr val="00396F"/>
                </a:solidFill>
              </a:defRPr>
            </a:lvl4pPr>
            <a:lvl5pPr marL="1371600" indent="0">
              <a:buFontTx/>
              <a:buNone/>
              <a:defRPr>
                <a:solidFill>
                  <a:srgbClr val="00396F"/>
                </a:solidFill>
              </a:defRPr>
            </a:lvl5pPr>
          </a:lstStyle>
          <a:p>
            <a:pPr lvl="0"/>
            <a:r>
              <a:rPr lang="pt-BR" dirty="0"/>
              <a:t>Aplicação de texto</a:t>
            </a:r>
          </a:p>
        </p:txBody>
      </p:sp>
    </p:spTree>
    <p:extLst>
      <p:ext uri="{BB962C8B-B14F-4D97-AF65-F5344CB8AC3E}">
        <p14:creationId xmlns:p14="http://schemas.microsoft.com/office/powerpoint/2010/main" val="191105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7">
            <a:extLst>
              <a:ext uri="{FF2B5EF4-FFF2-40B4-BE49-F238E27FC236}">
                <a16:creationId xmlns:a16="http://schemas.microsoft.com/office/drawing/2014/main" id="{D93D29ED-9222-4035-A052-6B0F8C4F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0837" y="2875002"/>
            <a:ext cx="3600450" cy="5539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pt-BR" dirty="0"/>
              <a:t>Abre capítulo</a:t>
            </a:r>
          </a:p>
        </p:txBody>
      </p:sp>
    </p:spTree>
    <p:extLst>
      <p:ext uri="{BB962C8B-B14F-4D97-AF65-F5344CB8AC3E}">
        <p14:creationId xmlns:p14="http://schemas.microsoft.com/office/powerpoint/2010/main" val="3934087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7">
            <a:extLst>
              <a:ext uri="{FF2B5EF4-FFF2-40B4-BE49-F238E27FC236}">
                <a16:creationId xmlns:a16="http://schemas.microsoft.com/office/drawing/2014/main" id="{D93D29ED-9222-4035-A052-6B0F8C4F769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0840" y="2875004"/>
            <a:ext cx="3600451" cy="553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rgbClr val="00396F"/>
                </a:solidFill>
                <a:latin typeface="Trebuchet MS" panose="020B0703020202090204" pitchFamily="34" charset="0"/>
              </a:defRPr>
            </a:lvl1pPr>
          </a:lstStyle>
          <a:p>
            <a:pPr lvl="0"/>
            <a:r>
              <a:rPr lang="pt-BR" dirty="0"/>
              <a:t>Abre capítulo</a:t>
            </a:r>
          </a:p>
        </p:txBody>
      </p:sp>
    </p:spTree>
    <p:extLst>
      <p:ext uri="{BB962C8B-B14F-4D97-AF65-F5344CB8AC3E}">
        <p14:creationId xmlns:p14="http://schemas.microsoft.com/office/powerpoint/2010/main" val="43898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812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568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46E759CC-9E36-48CB-92BB-568B722F9E4B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B6FCED62-699D-403A-82D1-66741871C85F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B8A24574-C260-460B-AF21-32B72F170F38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2CCB7F32-D4DA-46D6-AFEF-6E09419DE7B0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A4F9C7FD-D5CD-40C3-8A48-7DFFEEC8E061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6CB1D0C4-47FF-48B0-8E9B-4C8935360E3B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8B018D51-4F0D-4616-B9C0-031B23DCFA02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79E0E604-FE87-4783-AEB6-1640245ADDC0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28FF61C6-5609-411C-ADD2-49C38323A9AF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BFF4F8A6-622E-47BE-95AC-712808567DDF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766441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722" r:id="rId4"/>
    <p:sldLayoutId id="214748372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CC68072A-1DA2-46AB-9810-3DB7448B0AB2}"/>
              </a:ext>
            </a:extLst>
          </p:cNvPr>
          <p:cNvGrpSpPr/>
          <p:nvPr userDrawn="1"/>
        </p:nvGrpSpPr>
        <p:grpSpPr>
          <a:xfrm>
            <a:off x="-639531" y="339502"/>
            <a:ext cx="468560" cy="3432245"/>
            <a:chOff x="-612576" y="-1"/>
            <a:chExt cx="468560" cy="343224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327EDD25-66E7-4575-BB06-CB8532409F47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rgbClr val="FFFFFF"/>
                </a:solidFill>
              </a:endParaRP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A5F35170-02CE-4E82-B8F7-80983CE0FCF0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2682E9A4-4C2C-4D23-92D7-8A67F9863B1C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6D154F81-11C3-4435-8902-48F8DEC3449A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E8F0D96A-63DD-4382-A906-B4B5FA5CBA70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7D0368A0-A2B9-4816-ABC7-7884020D4E78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71D46701-A749-40C3-9D5B-7974B40C4F19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08FB58B1-E36D-4431-B9F2-59ECB3919A51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56854EDC-C83D-4485-A094-E9E5AD70BEB1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7" name="Forma Livre 11">
            <a:extLst>
              <a:ext uri="{FF2B5EF4-FFF2-40B4-BE49-F238E27FC236}">
                <a16:creationId xmlns:a16="http://schemas.microsoft.com/office/drawing/2014/main" id="{B2011FC9-C90B-4F18-929A-ABCB8ABD182A}"/>
              </a:ext>
            </a:extLst>
          </p:cNvPr>
          <p:cNvSpPr/>
          <p:nvPr userDrawn="1"/>
        </p:nvSpPr>
        <p:spPr>
          <a:xfrm>
            <a:off x="4348967" y="0"/>
            <a:ext cx="5999990" cy="6858000"/>
          </a:xfrm>
          <a:custGeom>
            <a:avLst/>
            <a:gdLst>
              <a:gd name="connsiteX0" fmla="*/ 2436579 w 4499992"/>
              <a:gd name="connsiteY0" fmla="*/ 0 h 5143500"/>
              <a:gd name="connsiteX1" fmla="*/ 3372856 w 4499992"/>
              <a:gd name="connsiteY1" fmla="*/ 0 h 5143500"/>
              <a:gd name="connsiteX2" fmla="*/ 4499992 w 4499992"/>
              <a:gd name="connsiteY2" fmla="*/ 0 h 5143500"/>
              <a:gd name="connsiteX3" fmla="*/ 4499992 w 4499992"/>
              <a:gd name="connsiteY3" fmla="*/ 5143500 h 5143500"/>
              <a:gd name="connsiteX4" fmla="*/ 3593583 w 4499992"/>
              <a:gd name="connsiteY4" fmla="*/ 5143500 h 5143500"/>
              <a:gd name="connsiteX5" fmla="*/ 3372856 w 4499992"/>
              <a:gd name="connsiteY5" fmla="*/ 5143500 h 5143500"/>
              <a:gd name="connsiteX6" fmla="*/ 0 w 4499992"/>
              <a:gd name="connsiteY6" fmla="*/ 5143500 h 5143500"/>
              <a:gd name="connsiteX7" fmla="*/ 2436579 w 4499992"/>
              <a:gd name="connsiteY7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99992" h="5143500">
                <a:moveTo>
                  <a:pt x="2436579" y="0"/>
                </a:moveTo>
                <a:lnTo>
                  <a:pt x="3372856" y="0"/>
                </a:lnTo>
                <a:lnTo>
                  <a:pt x="4499992" y="0"/>
                </a:lnTo>
                <a:lnTo>
                  <a:pt x="4499992" y="5143500"/>
                </a:lnTo>
                <a:lnTo>
                  <a:pt x="3593583" y="5143500"/>
                </a:lnTo>
                <a:lnTo>
                  <a:pt x="3372856" y="5143500"/>
                </a:lnTo>
                <a:lnTo>
                  <a:pt x="0" y="5143500"/>
                </a:lnTo>
                <a:lnTo>
                  <a:pt x="2436579" y="0"/>
                </a:lnTo>
                <a:close/>
              </a:path>
            </a:pathLst>
          </a:cu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Paralelogramo 17">
            <a:extLst>
              <a:ext uri="{FF2B5EF4-FFF2-40B4-BE49-F238E27FC236}">
                <a16:creationId xmlns:a16="http://schemas.microsoft.com/office/drawing/2014/main" id="{769A324B-900D-49E0-B74F-2D82A695D65A}"/>
              </a:ext>
            </a:extLst>
          </p:cNvPr>
          <p:cNvSpPr/>
          <p:nvPr userDrawn="1"/>
        </p:nvSpPr>
        <p:spPr>
          <a:xfrm>
            <a:off x="3412402" y="2727533"/>
            <a:ext cx="4210555" cy="4130467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Paralelogramo 18">
            <a:extLst>
              <a:ext uri="{FF2B5EF4-FFF2-40B4-BE49-F238E27FC236}">
                <a16:creationId xmlns:a16="http://schemas.microsoft.com/office/drawing/2014/main" id="{7EA5663A-A3BC-4A28-B476-062DBDA43F36}"/>
              </a:ext>
            </a:extLst>
          </p:cNvPr>
          <p:cNvSpPr/>
          <p:nvPr userDrawn="1"/>
        </p:nvSpPr>
        <p:spPr>
          <a:xfrm>
            <a:off x="2716786" y="4101075"/>
            <a:ext cx="2889947" cy="2756925"/>
          </a:xfrm>
          <a:prstGeom prst="parallelogram">
            <a:avLst>
              <a:gd name="adj" fmla="val 47372"/>
            </a:avLst>
          </a:prstGeom>
          <a:solidFill>
            <a:srgbClr val="CBCCCE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42DFAF18-118E-4396-92DF-AC991C51C8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2" r="-231"/>
          <a:stretch/>
        </p:blipFill>
        <p:spPr>
          <a:xfrm>
            <a:off x="7850951" y="421518"/>
            <a:ext cx="971099" cy="22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17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CC68072A-1DA2-46AB-9810-3DB7448B0AB2}"/>
              </a:ext>
            </a:extLst>
          </p:cNvPr>
          <p:cNvGrpSpPr/>
          <p:nvPr userDrawn="1"/>
        </p:nvGrpSpPr>
        <p:grpSpPr>
          <a:xfrm>
            <a:off x="-639531" y="339506"/>
            <a:ext cx="468560" cy="3432245"/>
            <a:chOff x="-612576" y="-1"/>
            <a:chExt cx="468560" cy="3432245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327EDD25-66E7-4575-BB06-CB8532409F47}"/>
                </a:ext>
              </a:extLst>
            </p:cNvPr>
            <p:cNvSpPr/>
            <p:nvPr/>
          </p:nvSpPr>
          <p:spPr>
            <a:xfrm rot="5400000">
              <a:off x="-533299" y="-79278"/>
              <a:ext cx="304967" cy="463521"/>
            </a:xfrm>
            <a:prstGeom prst="rect">
              <a:avLst/>
            </a:prstGeom>
            <a:solidFill>
              <a:srgbClr val="003A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>
                <a:solidFill>
                  <a:srgbClr val="FFFFFF"/>
                </a:solidFill>
              </a:endParaRPr>
            </a:p>
          </p:txBody>
        </p:sp>
        <p:sp>
          <p:nvSpPr>
            <p:cNvPr id="9" name="Retângulo 8">
              <a:extLst>
                <a:ext uri="{FF2B5EF4-FFF2-40B4-BE49-F238E27FC236}">
                  <a16:creationId xmlns:a16="http://schemas.microsoft.com/office/drawing/2014/main" id="{A5F35170-02CE-4E82-B8F7-80983CE0FCF0}"/>
                </a:ext>
              </a:extLst>
            </p:cNvPr>
            <p:cNvSpPr/>
            <p:nvPr/>
          </p:nvSpPr>
          <p:spPr>
            <a:xfrm rot="5400000">
              <a:off x="-533299" y="311632"/>
              <a:ext cx="304967" cy="463521"/>
            </a:xfrm>
            <a:prstGeom prst="rect">
              <a:avLst/>
            </a:prstGeom>
            <a:solidFill>
              <a:srgbClr val="7577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2682E9A4-4C2C-4D23-92D7-8A67F9863B1C}"/>
                </a:ext>
              </a:extLst>
            </p:cNvPr>
            <p:cNvSpPr/>
            <p:nvPr/>
          </p:nvSpPr>
          <p:spPr>
            <a:xfrm rot="5400000">
              <a:off x="-533299" y="702542"/>
              <a:ext cx="304967" cy="463521"/>
            </a:xfrm>
            <a:prstGeom prst="rect">
              <a:avLst/>
            </a:prstGeom>
            <a:solidFill>
              <a:srgbClr val="9D9F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6D154F81-11C3-4435-8902-48F8DEC3449A}"/>
                </a:ext>
              </a:extLst>
            </p:cNvPr>
            <p:cNvSpPr/>
            <p:nvPr/>
          </p:nvSpPr>
          <p:spPr>
            <a:xfrm rot="5400000">
              <a:off x="-533299" y="1093452"/>
              <a:ext cx="304967" cy="463521"/>
            </a:xfrm>
            <a:prstGeom prst="rect">
              <a:avLst/>
            </a:prstGeom>
            <a:solidFill>
              <a:srgbClr val="CBCC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E8F0D96A-63DD-4382-A906-B4B5FA5CBA70}"/>
                </a:ext>
              </a:extLst>
            </p:cNvPr>
            <p:cNvSpPr/>
            <p:nvPr/>
          </p:nvSpPr>
          <p:spPr>
            <a:xfrm rot="5400000">
              <a:off x="-528260" y="1484362"/>
              <a:ext cx="304967" cy="463521"/>
            </a:xfrm>
            <a:prstGeom prst="rect">
              <a:avLst/>
            </a:prstGeom>
            <a:solidFill>
              <a:srgbClr val="005A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7D0368A0-A2B9-4816-ABC7-7884020D4E78}"/>
                </a:ext>
              </a:extLst>
            </p:cNvPr>
            <p:cNvSpPr/>
            <p:nvPr/>
          </p:nvSpPr>
          <p:spPr>
            <a:xfrm rot="5400000">
              <a:off x="-532169" y="1875272"/>
              <a:ext cx="304967" cy="463521"/>
            </a:xfrm>
            <a:prstGeom prst="rect">
              <a:avLst/>
            </a:prstGeom>
            <a:solidFill>
              <a:srgbClr val="0079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71D46701-A749-40C3-9D5B-7974B40C4F19}"/>
                </a:ext>
              </a:extLst>
            </p:cNvPr>
            <p:cNvSpPr/>
            <p:nvPr/>
          </p:nvSpPr>
          <p:spPr>
            <a:xfrm rot="5400000">
              <a:off x="-532169" y="2266182"/>
              <a:ext cx="304967" cy="463521"/>
            </a:xfrm>
            <a:prstGeom prst="rect">
              <a:avLst/>
            </a:prstGeom>
            <a:solidFill>
              <a:srgbClr val="0073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5" name="Retângulo 14">
              <a:extLst>
                <a:ext uri="{FF2B5EF4-FFF2-40B4-BE49-F238E27FC236}">
                  <a16:creationId xmlns:a16="http://schemas.microsoft.com/office/drawing/2014/main" id="{08FB58B1-E36D-4431-B9F2-59ECB3919A51}"/>
                </a:ext>
              </a:extLst>
            </p:cNvPr>
            <p:cNvSpPr/>
            <p:nvPr/>
          </p:nvSpPr>
          <p:spPr>
            <a:xfrm rot="5400000">
              <a:off x="-532169" y="2657092"/>
              <a:ext cx="304967" cy="463521"/>
            </a:xfrm>
            <a:prstGeom prst="rect">
              <a:avLst/>
            </a:prstGeom>
            <a:solidFill>
              <a:srgbClr val="7854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  <p:sp>
          <p:nvSpPr>
            <p:cNvPr id="16" name="Retângulo 15">
              <a:extLst>
                <a:ext uri="{FF2B5EF4-FFF2-40B4-BE49-F238E27FC236}">
                  <a16:creationId xmlns:a16="http://schemas.microsoft.com/office/drawing/2014/main" id="{56854EDC-C83D-4485-A094-E9E5AD70BEB1}"/>
                </a:ext>
              </a:extLst>
            </p:cNvPr>
            <p:cNvSpPr/>
            <p:nvPr/>
          </p:nvSpPr>
          <p:spPr>
            <a:xfrm rot="5400000">
              <a:off x="-528260" y="3048000"/>
              <a:ext cx="304967" cy="463521"/>
            </a:xfrm>
            <a:prstGeom prst="rect">
              <a:avLst/>
            </a:prstGeom>
            <a:solidFill>
              <a:srgbClr val="AA2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800"/>
            </a:p>
          </p:txBody>
        </p:sp>
      </p:grpSp>
      <p:sp>
        <p:nvSpPr>
          <p:cNvPr id="17" name="Forma Livre 11">
            <a:extLst>
              <a:ext uri="{FF2B5EF4-FFF2-40B4-BE49-F238E27FC236}">
                <a16:creationId xmlns:a16="http://schemas.microsoft.com/office/drawing/2014/main" id="{B2011FC9-C90B-4F18-929A-ABCB8ABD182A}"/>
              </a:ext>
            </a:extLst>
          </p:cNvPr>
          <p:cNvSpPr/>
          <p:nvPr userDrawn="1"/>
        </p:nvSpPr>
        <p:spPr>
          <a:xfrm>
            <a:off x="4348973" y="0"/>
            <a:ext cx="5999991" cy="6858000"/>
          </a:xfrm>
          <a:custGeom>
            <a:avLst/>
            <a:gdLst>
              <a:gd name="connsiteX0" fmla="*/ 2436579 w 4499992"/>
              <a:gd name="connsiteY0" fmla="*/ 0 h 5143500"/>
              <a:gd name="connsiteX1" fmla="*/ 3372856 w 4499992"/>
              <a:gd name="connsiteY1" fmla="*/ 0 h 5143500"/>
              <a:gd name="connsiteX2" fmla="*/ 4499992 w 4499992"/>
              <a:gd name="connsiteY2" fmla="*/ 0 h 5143500"/>
              <a:gd name="connsiteX3" fmla="*/ 4499992 w 4499992"/>
              <a:gd name="connsiteY3" fmla="*/ 5143500 h 5143500"/>
              <a:gd name="connsiteX4" fmla="*/ 3593583 w 4499992"/>
              <a:gd name="connsiteY4" fmla="*/ 5143500 h 5143500"/>
              <a:gd name="connsiteX5" fmla="*/ 3372856 w 4499992"/>
              <a:gd name="connsiteY5" fmla="*/ 5143500 h 5143500"/>
              <a:gd name="connsiteX6" fmla="*/ 0 w 4499992"/>
              <a:gd name="connsiteY6" fmla="*/ 5143500 h 5143500"/>
              <a:gd name="connsiteX7" fmla="*/ 2436579 w 4499992"/>
              <a:gd name="connsiteY7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99992" h="5143500">
                <a:moveTo>
                  <a:pt x="2436579" y="0"/>
                </a:moveTo>
                <a:lnTo>
                  <a:pt x="3372856" y="0"/>
                </a:lnTo>
                <a:lnTo>
                  <a:pt x="4499992" y="0"/>
                </a:lnTo>
                <a:lnTo>
                  <a:pt x="4499992" y="5143500"/>
                </a:lnTo>
                <a:lnTo>
                  <a:pt x="3593583" y="5143500"/>
                </a:lnTo>
                <a:lnTo>
                  <a:pt x="3372856" y="5143500"/>
                </a:lnTo>
                <a:lnTo>
                  <a:pt x="0" y="5143500"/>
                </a:lnTo>
                <a:lnTo>
                  <a:pt x="2436579" y="0"/>
                </a:lnTo>
                <a:close/>
              </a:path>
            </a:pathLst>
          </a:custGeom>
          <a:solidFill>
            <a:srgbClr val="003A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0"/>
          </a:p>
        </p:txBody>
      </p:sp>
      <p:sp>
        <p:nvSpPr>
          <p:cNvPr id="18" name="Paralelogramo 17">
            <a:extLst>
              <a:ext uri="{FF2B5EF4-FFF2-40B4-BE49-F238E27FC236}">
                <a16:creationId xmlns:a16="http://schemas.microsoft.com/office/drawing/2014/main" id="{769A324B-900D-49E0-B74F-2D82A695D65A}"/>
              </a:ext>
            </a:extLst>
          </p:cNvPr>
          <p:cNvSpPr/>
          <p:nvPr userDrawn="1"/>
        </p:nvSpPr>
        <p:spPr>
          <a:xfrm>
            <a:off x="3412408" y="2727543"/>
            <a:ext cx="4210555" cy="4130467"/>
          </a:xfrm>
          <a:prstGeom prst="parallelogram">
            <a:avLst>
              <a:gd name="adj" fmla="val 47372"/>
            </a:avLst>
          </a:prstGeom>
          <a:solidFill>
            <a:srgbClr val="7577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0"/>
          </a:p>
        </p:txBody>
      </p:sp>
      <p:sp>
        <p:nvSpPr>
          <p:cNvPr id="19" name="Paralelogramo 18">
            <a:extLst>
              <a:ext uri="{FF2B5EF4-FFF2-40B4-BE49-F238E27FC236}">
                <a16:creationId xmlns:a16="http://schemas.microsoft.com/office/drawing/2014/main" id="{7EA5663A-A3BC-4A28-B476-062DBDA43F36}"/>
              </a:ext>
            </a:extLst>
          </p:cNvPr>
          <p:cNvSpPr/>
          <p:nvPr userDrawn="1"/>
        </p:nvSpPr>
        <p:spPr>
          <a:xfrm>
            <a:off x="2716792" y="4101085"/>
            <a:ext cx="2889947" cy="2756925"/>
          </a:xfrm>
          <a:prstGeom prst="parallelogram">
            <a:avLst>
              <a:gd name="adj" fmla="val 47372"/>
            </a:avLst>
          </a:prstGeom>
          <a:solidFill>
            <a:srgbClr val="CBCCCE">
              <a:alpha val="7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800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42DFAF18-118E-4396-92DF-AC991C51C8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2" r="-231"/>
          <a:stretch/>
        </p:blipFill>
        <p:spPr>
          <a:xfrm>
            <a:off x="7850958" y="421528"/>
            <a:ext cx="971099" cy="22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94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hf sldNum="0" hdr="0" ftr="0" dt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40B05-E064-43C2-A9A2-763DDC5F7949}" type="datetimeFigureOut">
              <a:rPr lang="pt-BR" smtClean="0"/>
              <a:t>23/02/2021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9214B-B059-446D-AAFF-E10D53BCDBE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062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D60D9586-C83D-4BBA-8AFC-22A42D764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8" r="-231" b="54184"/>
          <a:stretch/>
        </p:blipFill>
        <p:spPr>
          <a:xfrm>
            <a:off x="8020390" y="214214"/>
            <a:ext cx="728324" cy="21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4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svg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11" Type="http://schemas.openxmlformats.org/officeDocument/2006/relationships/image" Target="../media/image45.svg"/><Relationship Id="rId5" Type="http://schemas.openxmlformats.org/officeDocument/2006/relationships/image" Target="../media/image39.sv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hyperlink" Target="https://portal.febraban.org.br/noticia/3593/pt-br/" TargetMode="Externa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18" Type="http://schemas.openxmlformats.org/officeDocument/2006/relationships/image" Target="../media/image23.png"/><Relationship Id="rId3" Type="http://schemas.openxmlformats.org/officeDocument/2006/relationships/image" Target="../media/image8.svg"/><Relationship Id="rId21" Type="http://schemas.openxmlformats.org/officeDocument/2006/relationships/image" Target="../media/image26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5" Type="http://schemas.openxmlformats.org/officeDocument/2006/relationships/image" Target="../media/image30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24" Type="http://schemas.openxmlformats.org/officeDocument/2006/relationships/image" Target="../media/image29.pn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23" Type="http://schemas.openxmlformats.org/officeDocument/2006/relationships/image" Target="../media/image28.svg"/><Relationship Id="rId10" Type="http://schemas.openxmlformats.org/officeDocument/2006/relationships/image" Target="../media/image15.png"/><Relationship Id="rId19" Type="http://schemas.openxmlformats.org/officeDocument/2006/relationships/image" Target="../media/image24.sv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35.png"/><Relationship Id="rId3" Type="http://schemas.openxmlformats.org/officeDocument/2006/relationships/image" Target="../media/image22.svg"/><Relationship Id="rId7" Type="http://schemas.openxmlformats.org/officeDocument/2006/relationships/image" Target="../media/image18.svg"/><Relationship Id="rId12" Type="http://schemas.openxmlformats.org/officeDocument/2006/relationships/image" Target="../media/image3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14.svg"/><Relationship Id="rId5" Type="http://schemas.openxmlformats.org/officeDocument/2006/relationships/image" Target="../media/image16.svg"/><Relationship Id="rId10" Type="http://schemas.openxmlformats.org/officeDocument/2006/relationships/image" Target="../media/image13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00B8543-C13A-46BE-B9E7-8FAF5EB5F6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2" r="1269"/>
          <a:stretch/>
        </p:blipFill>
        <p:spPr>
          <a:xfrm>
            <a:off x="0" y="0"/>
            <a:ext cx="6780952" cy="6858000"/>
          </a:xfrm>
          <a:prstGeom prst="rect">
            <a:avLst/>
          </a:prstGeom>
        </p:spPr>
      </p:pic>
      <p:sp>
        <p:nvSpPr>
          <p:cNvPr id="4" name="Forma Livre 15">
            <a:extLst>
              <a:ext uri="{FF2B5EF4-FFF2-40B4-BE49-F238E27FC236}">
                <a16:creationId xmlns:a16="http://schemas.microsoft.com/office/drawing/2014/main" id="{11EA714B-3C13-46A5-A291-B53D92FBAF62}"/>
              </a:ext>
            </a:extLst>
          </p:cNvPr>
          <p:cNvSpPr/>
          <p:nvPr/>
        </p:nvSpPr>
        <p:spPr>
          <a:xfrm>
            <a:off x="2229714" y="-2"/>
            <a:ext cx="6528839" cy="6858002"/>
          </a:xfrm>
          <a:custGeom>
            <a:avLst/>
            <a:gdLst>
              <a:gd name="connsiteX0" fmla="*/ 2425178 w 6528839"/>
              <a:gd name="connsiteY0" fmla="*/ 0 h 5143647"/>
              <a:gd name="connsiteX1" fmla="*/ 4286250 w 6528839"/>
              <a:gd name="connsiteY1" fmla="*/ 0 h 5143647"/>
              <a:gd name="connsiteX2" fmla="*/ 6528839 w 6528839"/>
              <a:gd name="connsiteY2" fmla="*/ 0 h 5143647"/>
              <a:gd name="connsiteX3" fmla="*/ 6528839 w 6528839"/>
              <a:gd name="connsiteY3" fmla="*/ 5143500 h 5143647"/>
              <a:gd name="connsiteX4" fmla="*/ 5599252 w 6528839"/>
              <a:gd name="connsiteY4" fmla="*/ 5143500 h 5143647"/>
              <a:gd name="connsiteX5" fmla="*/ 5599182 w 6528839"/>
              <a:gd name="connsiteY5" fmla="*/ 5143647 h 5143647"/>
              <a:gd name="connsiteX6" fmla="*/ 0 w 6528839"/>
              <a:gd name="connsiteY6" fmla="*/ 5143647 h 5143647"/>
              <a:gd name="connsiteX7" fmla="*/ 2425178 w 6528839"/>
              <a:gd name="connsiteY7" fmla="*/ 0 h 5143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28839" h="5143647">
                <a:moveTo>
                  <a:pt x="2425178" y="0"/>
                </a:moveTo>
                <a:lnTo>
                  <a:pt x="4286250" y="0"/>
                </a:lnTo>
                <a:lnTo>
                  <a:pt x="6528839" y="0"/>
                </a:lnTo>
                <a:lnTo>
                  <a:pt x="6528839" y="5143500"/>
                </a:lnTo>
                <a:lnTo>
                  <a:pt x="5599252" y="5143500"/>
                </a:lnTo>
                <a:lnTo>
                  <a:pt x="5599182" y="5143647"/>
                </a:lnTo>
                <a:lnTo>
                  <a:pt x="0" y="5143647"/>
                </a:lnTo>
                <a:lnTo>
                  <a:pt x="242517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C622D660-1A97-496F-A4A5-41E6B8720E20}"/>
              </a:ext>
            </a:extLst>
          </p:cNvPr>
          <p:cNvGrpSpPr/>
          <p:nvPr/>
        </p:nvGrpSpPr>
        <p:grpSpPr>
          <a:xfrm>
            <a:off x="440080" y="2011851"/>
            <a:ext cx="4963365" cy="2476694"/>
            <a:chOff x="335028" y="2137554"/>
            <a:chExt cx="6099500" cy="3043619"/>
          </a:xfrm>
        </p:grpSpPr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B50D75F7-D8A1-441E-A1C8-1B07F30C0A99}"/>
                </a:ext>
              </a:extLst>
            </p:cNvPr>
            <p:cNvGrpSpPr/>
            <p:nvPr userDrawn="1"/>
          </p:nvGrpSpPr>
          <p:grpSpPr>
            <a:xfrm>
              <a:off x="335028" y="2137554"/>
              <a:ext cx="6099500" cy="3043619"/>
              <a:chOff x="335028" y="2137554"/>
              <a:chExt cx="6099500" cy="3043619"/>
            </a:xfrm>
          </p:grpSpPr>
          <p:sp>
            <p:nvSpPr>
              <p:cNvPr id="9" name="Paralelogramo 8">
                <a:extLst>
                  <a:ext uri="{FF2B5EF4-FFF2-40B4-BE49-F238E27FC236}">
                    <a16:creationId xmlns:a16="http://schemas.microsoft.com/office/drawing/2014/main" id="{CE7F7119-2EE7-4A6B-B3EA-4BE68A379E55}"/>
                  </a:ext>
                </a:extLst>
              </p:cNvPr>
              <p:cNvSpPr/>
              <p:nvPr userDrawn="1"/>
            </p:nvSpPr>
            <p:spPr>
              <a:xfrm>
                <a:off x="2639145" y="2137554"/>
                <a:ext cx="3568294" cy="3043619"/>
              </a:xfrm>
              <a:prstGeom prst="parallelogram">
                <a:avLst>
                  <a:gd name="adj" fmla="val 47372"/>
                </a:avLst>
              </a:prstGeom>
              <a:solidFill>
                <a:srgbClr val="CBCCC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0" name="Paralelogramo 9">
                <a:extLst>
                  <a:ext uri="{FF2B5EF4-FFF2-40B4-BE49-F238E27FC236}">
                    <a16:creationId xmlns:a16="http://schemas.microsoft.com/office/drawing/2014/main" id="{440011D5-7D7A-44C2-A2AC-70A46F1FFFC2}"/>
                  </a:ext>
                </a:extLst>
              </p:cNvPr>
              <p:cNvSpPr/>
              <p:nvPr userDrawn="1"/>
            </p:nvSpPr>
            <p:spPr>
              <a:xfrm>
                <a:off x="2416250" y="2137554"/>
                <a:ext cx="3568294" cy="3043619"/>
              </a:xfrm>
              <a:prstGeom prst="parallelogram">
                <a:avLst>
                  <a:gd name="adj" fmla="val 47372"/>
                </a:avLst>
              </a:prstGeom>
              <a:solidFill>
                <a:srgbClr val="7577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  <p:sp>
            <p:nvSpPr>
              <p:cNvPr id="11" name="Paralelogramo 10">
                <a:extLst>
                  <a:ext uri="{FF2B5EF4-FFF2-40B4-BE49-F238E27FC236}">
                    <a16:creationId xmlns:a16="http://schemas.microsoft.com/office/drawing/2014/main" id="{7BD46803-D01E-4775-8DCA-7FAE580FE225}"/>
                  </a:ext>
                </a:extLst>
              </p:cNvPr>
              <p:cNvSpPr/>
              <p:nvPr userDrawn="1"/>
            </p:nvSpPr>
            <p:spPr>
              <a:xfrm>
                <a:off x="335028" y="2776952"/>
                <a:ext cx="6099500" cy="1764821"/>
              </a:xfrm>
              <a:prstGeom prst="parallelogram">
                <a:avLst>
                  <a:gd name="adj" fmla="val 47372"/>
                </a:avLst>
              </a:prstGeom>
              <a:solidFill>
                <a:srgbClr val="003A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 dirty="0"/>
              </a:p>
            </p:txBody>
          </p:sp>
        </p:grpSp>
        <p:pic>
          <p:nvPicPr>
            <p:cNvPr id="8" name="Gráfico 7">
              <a:extLst>
                <a:ext uri="{FF2B5EF4-FFF2-40B4-BE49-F238E27FC236}">
                  <a16:creationId xmlns:a16="http://schemas.microsoft.com/office/drawing/2014/main" id="{3AB771CD-0B8D-41BE-A836-500127886E8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189767" y="3202271"/>
              <a:ext cx="2361420" cy="826678"/>
            </a:xfrm>
            <a:prstGeom prst="rect">
              <a:avLst/>
            </a:prstGeom>
          </p:spPr>
        </p:pic>
      </p:grpSp>
      <p:sp>
        <p:nvSpPr>
          <p:cNvPr id="12" name="Espaço Reservado para Texto 11">
            <a:extLst>
              <a:ext uri="{FF2B5EF4-FFF2-40B4-BE49-F238E27FC236}">
                <a16:creationId xmlns:a16="http://schemas.microsoft.com/office/drawing/2014/main" id="{FD304A3D-A724-4840-BABA-E3CC762A97BC}"/>
              </a:ext>
            </a:extLst>
          </p:cNvPr>
          <p:cNvSpPr txBox="1">
            <a:spLocks/>
          </p:cNvSpPr>
          <p:nvPr/>
        </p:nvSpPr>
        <p:spPr>
          <a:xfrm>
            <a:off x="5439180" y="2980044"/>
            <a:ext cx="2877236" cy="8979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000" kern="1200">
                <a:solidFill>
                  <a:srgbClr val="003A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BR" dirty="0"/>
          </a:p>
        </p:txBody>
      </p:sp>
      <p:sp>
        <p:nvSpPr>
          <p:cNvPr id="13" name="Espaço Reservado para Texto 12">
            <a:extLst>
              <a:ext uri="{FF2B5EF4-FFF2-40B4-BE49-F238E27FC236}">
                <a16:creationId xmlns:a16="http://schemas.microsoft.com/office/drawing/2014/main" id="{DC8D5E96-2C12-4C80-B9E3-932A4230C4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5915847" y="4749287"/>
            <a:ext cx="24301991" cy="1108432"/>
          </a:xfrm>
          <a:ln>
            <a:noFill/>
          </a:ln>
          <a:effectLst/>
        </p:spPr>
        <p:txBody>
          <a:bodyPr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t-BR" altLang="pt-BR" sz="3200" b="1" dirty="0">
                <a:solidFill>
                  <a:srgbClr val="0B336A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Autorregulação do Crédito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t-BR" altLang="pt-BR" sz="3200" b="1" dirty="0">
                <a:solidFill>
                  <a:srgbClr val="0B336A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 Cartão Consignado</a:t>
            </a:r>
          </a:p>
        </p:txBody>
      </p:sp>
      <p:pic>
        <p:nvPicPr>
          <p:cNvPr id="5" name="Picture 4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BE00DCD9-4FB6-6443-8791-A284B350CF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991" y="2887570"/>
            <a:ext cx="2563772" cy="86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1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1">
            <a:extLst>
              <a:ext uri="{FF2B5EF4-FFF2-40B4-BE49-F238E27FC236}">
                <a16:creationId xmlns:a16="http://schemas.microsoft.com/office/drawing/2014/main" id="{9199A76C-E1B9-4A3F-BEDB-9CD892DAD2D3}"/>
              </a:ext>
            </a:extLst>
          </p:cNvPr>
          <p:cNvSpPr txBox="1">
            <a:spLocks/>
          </p:cNvSpPr>
          <p:nvPr/>
        </p:nvSpPr>
        <p:spPr>
          <a:xfrm>
            <a:off x="-119980" y="3037823"/>
            <a:ext cx="5448300" cy="782354"/>
          </a:xfrm>
          <a:prstGeom prst="rect">
            <a:avLst/>
          </a:prstGeom>
          <a:effectLst/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alt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B33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rebuchet MS" panose="020B0603020202020204" pitchFamily="34" charset="0"/>
                <a:cs typeface="Arial" panose="020B0604020202020204" pitchFamily="34" charset="0"/>
              </a:rPr>
              <a:t>Monitoramento, Supervisão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alt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B336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rebuchet MS" panose="020B0603020202020204" pitchFamily="34" charset="0"/>
                <a:cs typeface="Arial" panose="020B0604020202020204" pitchFamily="34" charset="0"/>
              </a:rPr>
              <a:t>e Transparência</a:t>
            </a:r>
          </a:p>
        </p:txBody>
      </p:sp>
    </p:spTree>
    <p:extLst>
      <p:ext uri="{BB962C8B-B14F-4D97-AF65-F5344CB8AC3E}">
        <p14:creationId xmlns:p14="http://schemas.microsoft.com/office/powerpoint/2010/main" val="205347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 33">
            <a:extLst>
              <a:ext uri="{FF2B5EF4-FFF2-40B4-BE49-F238E27FC236}">
                <a16:creationId xmlns:a16="http://schemas.microsoft.com/office/drawing/2014/main" id="{F213BDA9-4CCE-458F-9C7E-6870241F044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6" name="Espaço Reservado para Número de Slide 3">
            <a:extLst>
              <a:ext uri="{FF2B5EF4-FFF2-40B4-BE49-F238E27FC236}">
                <a16:creationId xmlns:a16="http://schemas.microsoft.com/office/drawing/2014/main" id="{BEBC3E47-D858-49FC-B338-DFF366FED7FA}"/>
              </a:ext>
            </a:extLst>
          </p:cNvPr>
          <p:cNvSpPr txBox="1">
            <a:spLocks/>
          </p:cNvSpPr>
          <p:nvPr/>
        </p:nvSpPr>
        <p:spPr>
          <a:xfrm>
            <a:off x="6927753" y="6584709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algn="r">
                <a:defRPr/>
              </a:pPr>
              <a:t>11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75145BD0-D248-45B5-AC94-5D6E90AAEF81}"/>
              </a:ext>
            </a:extLst>
          </p:cNvPr>
          <p:cNvSpPr/>
          <p:nvPr/>
        </p:nvSpPr>
        <p:spPr>
          <a:xfrm>
            <a:off x="6166374" y="2314644"/>
            <a:ext cx="1357947" cy="1954454"/>
          </a:xfrm>
          <a:prstGeom prst="rect">
            <a:avLst/>
          </a:prstGeom>
          <a:solidFill>
            <a:srgbClr val="00AF8E"/>
          </a:solidFill>
          <a:ln>
            <a:solidFill>
              <a:srgbClr val="00AF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51F61C4-604A-407F-95FC-CAA48B1AB231}"/>
              </a:ext>
            </a:extLst>
          </p:cNvPr>
          <p:cNvSpPr/>
          <p:nvPr/>
        </p:nvSpPr>
        <p:spPr>
          <a:xfrm>
            <a:off x="4672488" y="2316264"/>
            <a:ext cx="1362604" cy="1954454"/>
          </a:xfrm>
          <a:prstGeom prst="rect">
            <a:avLst/>
          </a:prstGeom>
          <a:solidFill>
            <a:srgbClr val="007562"/>
          </a:solidFill>
          <a:ln>
            <a:solidFill>
              <a:srgbClr val="0075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EC055C6-22D2-4648-8584-DD10818BCACA}"/>
              </a:ext>
            </a:extLst>
          </p:cNvPr>
          <p:cNvSpPr/>
          <p:nvPr/>
        </p:nvSpPr>
        <p:spPr>
          <a:xfrm>
            <a:off x="3173581" y="2314643"/>
            <a:ext cx="1362604" cy="1956073"/>
          </a:xfrm>
          <a:prstGeom prst="rect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246E0ED6-FD20-4097-B2CA-C64A7C166B3A}"/>
              </a:ext>
            </a:extLst>
          </p:cNvPr>
          <p:cNvSpPr/>
          <p:nvPr/>
        </p:nvSpPr>
        <p:spPr>
          <a:xfrm>
            <a:off x="1691889" y="2316261"/>
            <a:ext cx="1362604" cy="1954455"/>
          </a:xfrm>
          <a:prstGeom prst="rect">
            <a:avLst/>
          </a:prstGeom>
          <a:solidFill>
            <a:srgbClr val="004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E77BB2FF-0676-4A37-91F3-57BF5D7D6521}"/>
              </a:ext>
            </a:extLst>
          </p:cNvPr>
          <p:cNvSpPr/>
          <p:nvPr/>
        </p:nvSpPr>
        <p:spPr>
          <a:xfrm>
            <a:off x="204635" y="2317055"/>
            <a:ext cx="1367972" cy="1953662"/>
          </a:xfrm>
          <a:prstGeom prst="rect">
            <a:avLst/>
          </a:prstGeom>
          <a:solidFill>
            <a:srgbClr val="0B336A"/>
          </a:solidFill>
          <a:ln>
            <a:solidFill>
              <a:srgbClr val="0B49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EA5BF59E-73B2-4695-A12D-209815695050}"/>
              </a:ext>
            </a:extLst>
          </p:cNvPr>
          <p:cNvSpPr txBox="1"/>
          <p:nvPr/>
        </p:nvSpPr>
        <p:spPr>
          <a:xfrm>
            <a:off x="251484" y="2373160"/>
            <a:ext cx="147929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Registro de reclamação </a:t>
            </a:r>
          </a:p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1200" dirty="0">
                <a:solidFill>
                  <a:prstClr val="white"/>
                </a:solidFill>
                <a:latin typeface="Arial"/>
              </a:rPr>
              <a:t>Volumetria de procedência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8A43C2BC-E897-4251-8D30-1C331D7F1838}"/>
              </a:ext>
            </a:extLst>
          </p:cNvPr>
          <p:cNvSpPr txBox="1"/>
          <p:nvPr/>
        </p:nvSpPr>
        <p:spPr>
          <a:xfrm>
            <a:off x="3101129" y="2373160"/>
            <a:ext cx="144648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Solicitação de portabilidade por correspondentes suspensos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AE8CAE4-14B8-4EBB-A644-D8CCE61B37C7}"/>
              </a:ext>
            </a:extLst>
          </p:cNvPr>
          <p:cNvSpPr txBox="1"/>
          <p:nvPr/>
        </p:nvSpPr>
        <p:spPr>
          <a:xfrm>
            <a:off x="4687537" y="2365704"/>
            <a:ext cx="140371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Questionário próprio (10 perguntas)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B8CC362B-74A6-4C70-B8F0-A0547C5745FF}"/>
              </a:ext>
            </a:extLst>
          </p:cNvPr>
          <p:cNvSpPr txBox="1"/>
          <p:nvPr/>
        </p:nvSpPr>
        <p:spPr>
          <a:xfrm>
            <a:off x="1664881" y="2400778"/>
            <a:ext cx="138306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LGPD</a:t>
            </a:r>
          </a:p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Certificação do correspondente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FDF84C0-D403-45A4-A7D7-EA2480F9781A}"/>
              </a:ext>
            </a:extLst>
          </p:cNvPr>
          <p:cNvSpPr txBox="1"/>
          <p:nvPr/>
        </p:nvSpPr>
        <p:spPr>
          <a:xfrm>
            <a:off x="6104701" y="2393109"/>
            <a:ext cx="151144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Dashboard MCB</a:t>
            </a:r>
          </a:p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Acompanhamento de notificações pelas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Ifs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1" name="Agrupar 20">
            <a:extLst>
              <a:ext uri="{FF2B5EF4-FFF2-40B4-BE49-F238E27FC236}">
                <a16:creationId xmlns:a16="http://schemas.microsoft.com/office/drawing/2014/main" id="{D27C0E50-0247-4DC3-80E4-9029F0F6E468}"/>
              </a:ext>
            </a:extLst>
          </p:cNvPr>
          <p:cNvGrpSpPr/>
          <p:nvPr/>
        </p:nvGrpSpPr>
        <p:grpSpPr>
          <a:xfrm>
            <a:off x="204635" y="3859920"/>
            <a:ext cx="1376384" cy="2296158"/>
            <a:chOff x="684627" y="4253568"/>
            <a:chExt cx="1605782" cy="2296158"/>
          </a:xfrm>
        </p:grpSpPr>
        <p:sp>
          <p:nvSpPr>
            <p:cNvPr id="22" name="Retângulo: Cantos Arredondados 21">
              <a:extLst>
                <a:ext uri="{FF2B5EF4-FFF2-40B4-BE49-F238E27FC236}">
                  <a16:creationId xmlns:a16="http://schemas.microsoft.com/office/drawing/2014/main" id="{7DF3969C-1400-452B-B58D-BF50CD14EFAC}"/>
                </a:ext>
              </a:extLst>
            </p:cNvPr>
            <p:cNvSpPr/>
            <p:nvPr/>
          </p:nvSpPr>
          <p:spPr>
            <a:xfrm>
              <a:off x="684627" y="4253568"/>
              <a:ext cx="1605782" cy="2296158"/>
            </a:xfrm>
            <a:prstGeom prst="roundRect">
              <a:avLst>
                <a:gd name="adj" fmla="val 7030"/>
              </a:avLst>
            </a:prstGeom>
            <a:solidFill>
              <a:srgbClr val="FFFFFF"/>
            </a:solidFill>
            <a:ln>
              <a:solidFill>
                <a:srgbClr val="0B33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Retângulo: Cantos Arredondados 22">
              <a:extLst>
                <a:ext uri="{FF2B5EF4-FFF2-40B4-BE49-F238E27FC236}">
                  <a16:creationId xmlns:a16="http://schemas.microsoft.com/office/drawing/2014/main" id="{40CD4FD3-76D3-4904-B68E-24B134BA1F32}"/>
                </a:ext>
              </a:extLst>
            </p:cNvPr>
            <p:cNvSpPr/>
            <p:nvPr/>
          </p:nvSpPr>
          <p:spPr>
            <a:xfrm>
              <a:off x="684627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0B336A"/>
            </a:solidFill>
            <a:ln>
              <a:solidFill>
                <a:srgbClr val="0B33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F8F8416A-954D-45B2-BBCF-1820A466A513}"/>
              </a:ext>
            </a:extLst>
          </p:cNvPr>
          <p:cNvGrpSpPr/>
          <p:nvPr/>
        </p:nvGrpSpPr>
        <p:grpSpPr>
          <a:xfrm>
            <a:off x="1685189" y="3859920"/>
            <a:ext cx="1376384" cy="2296158"/>
            <a:chOff x="684627" y="4253568"/>
            <a:chExt cx="1605782" cy="2296158"/>
          </a:xfrm>
        </p:grpSpPr>
        <p:sp>
          <p:nvSpPr>
            <p:cNvPr id="25" name="Retângulo: Cantos Arredondados 24">
              <a:extLst>
                <a:ext uri="{FF2B5EF4-FFF2-40B4-BE49-F238E27FC236}">
                  <a16:creationId xmlns:a16="http://schemas.microsoft.com/office/drawing/2014/main" id="{09E43D2F-ED13-4C4B-B2DF-FD56EFE7345D}"/>
                </a:ext>
              </a:extLst>
            </p:cNvPr>
            <p:cNvSpPr/>
            <p:nvPr/>
          </p:nvSpPr>
          <p:spPr>
            <a:xfrm>
              <a:off x="684627" y="4253568"/>
              <a:ext cx="1605782" cy="2296158"/>
            </a:xfrm>
            <a:prstGeom prst="roundRect">
              <a:avLst>
                <a:gd name="adj" fmla="val 7030"/>
              </a:avLst>
            </a:prstGeom>
            <a:solidFill>
              <a:srgbClr val="FFFFFF"/>
            </a:solidFill>
            <a:ln>
              <a:solidFill>
                <a:srgbClr val="004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etângulo: Cantos Arredondados 25">
              <a:extLst>
                <a:ext uri="{FF2B5EF4-FFF2-40B4-BE49-F238E27FC236}">
                  <a16:creationId xmlns:a16="http://schemas.microsoft.com/office/drawing/2014/main" id="{891ED1C8-1572-4BF1-8088-3C0A7B5D3498}"/>
                </a:ext>
              </a:extLst>
            </p:cNvPr>
            <p:cNvSpPr/>
            <p:nvPr/>
          </p:nvSpPr>
          <p:spPr>
            <a:xfrm>
              <a:off x="684627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004178"/>
            </a:solidFill>
            <a:ln>
              <a:solidFill>
                <a:srgbClr val="0041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E808217A-5F13-4145-8524-B809621AC0EA}"/>
              </a:ext>
            </a:extLst>
          </p:cNvPr>
          <p:cNvGrpSpPr/>
          <p:nvPr/>
        </p:nvGrpSpPr>
        <p:grpSpPr>
          <a:xfrm>
            <a:off x="3153847" y="3854138"/>
            <a:ext cx="1376384" cy="2296158"/>
            <a:chOff x="684627" y="4253568"/>
            <a:chExt cx="1605782" cy="2296158"/>
          </a:xfrm>
        </p:grpSpPr>
        <p:sp>
          <p:nvSpPr>
            <p:cNvPr id="28" name="Retângulo: Cantos Arredondados 27">
              <a:extLst>
                <a:ext uri="{FF2B5EF4-FFF2-40B4-BE49-F238E27FC236}">
                  <a16:creationId xmlns:a16="http://schemas.microsoft.com/office/drawing/2014/main" id="{6A111AF0-6A0A-4E42-AB53-90FE72FB150A}"/>
                </a:ext>
              </a:extLst>
            </p:cNvPr>
            <p:cNvSpPr/>
            <p:nvPr/>
          </p:nvSpPr>
          <p:spPr>
            <a:xfrm>
              <a:off x="684627" y="4253568"/>
              <a:ext cx="1605782" cy="2296158"/>
            </a:xfrm>
            <a:prstGeom prst="roundRect">
              <a:avLst>
                <a:gd name="adj" fmla="val 7030"/>
              </a:avLst>
            </a:prstGeom>
            <a:solidFill>
              <a:srgbClr val="FFFFFF"/>
            </a:solidFill>
            <a:ln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tângulo: Cantos Arredondados 28">
              <a:extLst>
                <a:ext uri="{FF2B5EF4-FFF2-40B4-BE49-F238E27FC236}">
                  <a16:creationId xmlns:a16="http://schemas.microsoft.com/office/drawing/2014/main" id="{D359FB16-F7D5-4CE1-9938-36E2A7B8AA05}"/>
                </a:ext>
              </a:extLst>
            </p:cNvPr>
            <p:cNvSpPr/>
            <p:nvPr/>
          </p:nvSpPr>
          <p:spPr>
            <a:xfrm>
              <a:off x="684627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31859C"/>
            </a:solidFill>
            <a:ln>
              <a:solidFill>
                <a:srgbClr val="3185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AEA45B66-DA56-4147-9238-3F290D91A4F8}"/>
              </a:ext>
            </a:extLst>
          </p:cNvPr>
          <p:cNvGrpSpPr/>
          <p:nvPr/>
        </p:nvGrpSpPr>
        <p:grpSpPr>
          <a:xfrm>
            <a:off x="4660429" y="3854138"/>
            <a:ext cx="1376384" cy="2296158"/>
            <a:chOff x="670559" y="4253568"/>
            <a:chExt cx="1605782" cy="2296158"/>
          </a:xfrm>
        </p:grpSpPr>
        <p:sp>
          <p:nvSpPr>
            <p:cNvPr id="31" name="Retângulo: Cantos Arredondados 30">
              <a:extLst>
                <a:ext uri="{FF2B5EF4-FFF2-40B4-BE49-F238E27FC236}">
                  <a16:creationId xmlns:a16="http://schemas.microsoft.com/office/drawing/2014/main" id="{45802735-E08A-462C-8ACB-F0D002D4614C}"/>
                </a:ext>
              </a:extLst>
            </p:cNvPr>
            <p:cNvSpPr/>
            <p:nvPr/>
          </p:nvSpPr>
          <p:spPr>
            <a:xfrm>
              <a:off x="670559" y="4253568"/>
              <a:ext cx="1605782" cy="2296158"/>
            </a:xfrm>
            <a:prstGeom prst="roundRect">
              <a:avLst>
                <a:gd name="adj" fmla="val 7030"/>
              </a:avLst>
            </a:prstGeom>
            <a:solidFill>
              <a:srgbClr val="FFFFFF"/>
            </a:solidFill>
            <a:ln>
              <a:solidFill>
                <a:srgbClr val="0075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Retângulo: Cantos Arredondados 31">
              <a:extLst>
                <a:ext uri="{FF2B5EF4-FFF2-40B4-BE49-F238E27FC236}">
                  <a16:creationId xmlns:a16="http://schemas.microsoft.com/office/drawing/2014/main" id="{39FF8A79-5075-46E9-95B8-3B6A48E9B5BB}"/>
                </a:ext>
              </a:extLst>
            </p:cNvPr>
            <p:cNvSpPr/>
            <p:nvPr/>
          </p:nvSpPr>
          <p:spPr>
            <a:xfrm>
              <a:off x="670559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007562"/>
            </a:solidFill>
            <a:ln>
              <a:solidFill>
                <a:srgbClr val="0075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3" name="Agrupar 32">
            <a:extLst>
              <a:ext uri="{FF2B5EF4-FFF2-40B4-BE49-F238E27FC236}">
                <a16:creationId xmlns:a16="http://schemas.microsoft.com/office/drawing/2014/main" id="{A91991B8-E928-4E07-8C04-4183027B9A7B}"/>
              </a:ext>
            </a:extLst>
          </p:cNvPr>
          <p:cNvGrpSpPr/>
          <p:nvPr/>
        </p:nvGrpSpPr>
        <p:grpSpPr>
          <a:xfrm>
            <a:off x="6151860" y="3830200"/>
            <a:ext cx="1376384" cy="2296158"/>
            <a:chOff x="684627" y="4253568"/>
            <a:chExt cx="1605782" cy="2296158"/>
          </a:xfrm>
        </p:grpSpPr>
        <p:sp>
          <p:nvSpPr>
            <p:cNvPr id="34" name="Retângulo: Cantos Arredondados 33">
              <a:extLst>
                <a:ext uri="{FF2B5EF4-FFF2-40B4-BE49-F238E27FC236}">
                  <a16:creationId xmlns:a16="http://schemas.microsoft.com/office/drawing/2014/main" id="{A51B08EE-DDBA-459C-B0FA-7547E5D35598}"/>
                </a:ext>
              </a:extLst>
            </p:cNvPr>
            <p:cNvSpPr/>
            <p:nvPr/>
          </p:nvSpPr>
          <p:spPr>
            <a:xfrm>
              <a:off x="684627" y="4253568"/>
              <a:ext cx="1605782" cy="2296158"/>
            </a:xfrm>
            <a:prstGeom prst="roundRect">
              <a:avLst>
                <a:gd name="adj" fmla="val 7030"/>
              </a:avLst>
            </a:prstGeom>
            <a:solidFill>
              <a:srgbClr val="FFFFFF"/>
            </a:solidFill>
            <a:ln>
              <a:solidFill>
                <a:srgbClr val="00A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tângulo: Cantos Arredondados 34">
              <a:extLst>
                <a:ext uri="{FF2B5EF4-FFF2-40B4-BE49-F238E27FC236}">
                  <a16:creationId xmlns:a16="http://schemas.microsoft.com/office/drawing/2014/main" id="{25148B38-DDDB-4DC2-A6AF-3CB991159B26}"/>
                </a:ext>
              </a:extLst>
            </p:cNvPr>
            <p:cNvSpPr/>
            <p:nvPr/>
          </p:nvSpPr>
          <p:spPr>
            <a:xfrm>
              <a:off x="684627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00AF8E"/>
            </a:solidFill>
            <a:ln>
              <a:solidFill>
                <a:srgbClr val="00AF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6" name="Retângulo 35">
            <a:extLst>
              <a:ext uri="{FF2B5EF4-FFF2-40B4-BE49-F238E27FC236}">
                <a16:creationId xmlns:a16="http://schemas.microsoft.com/office/drawing/2014/main" id="{544F4C35-B267-498B-91C3-CDA514A0D608}"/>
              </a:ext>
            </a:extLst>
          </p:cNvPr>
          <p:cNvSpPr/>
          <p:nvPr/>
        </p:nvSpPr>
        <p:spPr>
          <a:xfrm>
            <a:off x="193167" y="3968560"/>
            <a:ext cx="1343265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Avaliação dos relatórios periódicos da ABRT.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4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WS não perturbe dia 29.09.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D1A2B433-73F1-4ED0-979D-ABD7B46E0B47}"/>
              </a:ext>
            </a:extLst>
          </p:cNvPr>
          <p:cNvSpPr/>
          <p:nvPr/>
        </p:nvSpPr>
        <p:spPr>
          <a:xfrm>
            <a:off x="174692" y="5435047"/>
            <a:ext cx="1097701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Site “não perturbe”</a:t>
            </a:r>
            <a:endParaRPr kumimoji="0" lang="pt-BR" sz="12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9DAC690C-E138-4BAE-8ED9-4BE70EA126E9}"/>
              </a:ext>
            </a:extLst>
          </p:cNvPr>
          <p:cNvSpPr/>
          <p:nvPr/>
        </p:nvSpPr>
        <p:spPr>
          <a:xfrm>
            <a:off x="1647596" y="5435047"/>
            <a:ext cx="109770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Relatório EY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029DA6DC-4BA4-44DC-906A-4E2DA6C8B320}"/>
              </a:ext>
            </a:extLst>
          </p:cNvPr>
          <p:cNvSpPr/>
          <p:nvPr/>
        </p:nvSpPr>
        <p:spPr>
          <a:xfrm>
            <a:off x="3147893" y="5468307"/>
            <a:ext cx="1097701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Monitoramento Portabilidade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BE7D417A-FDB4-4F3D-BF42-D5B90BC681DE}"/>
              </a:ext>
            </a:extLst>
          </p:cNvPr>
          <p:cNvSpPr/>
          <p:nvPr/>
        </p:nvSpPr>
        <p:spPr>
          <a:xfrm>
            <a:off x="4663786" y="5468307"/>
            <a:ext cx="109770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Mapeamento</a:t>
            </a: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31C6E4E9-8A9C-4C78-882B-3CF2C6A55C9E}"/>
              </a:ext>
            </a:extLst>
          </p:cNvPr>
          <p:cNvSpPr/>
          <p:nvPr/>
        </p:nvSpPr>
        <p:spPr>
          <a:xfrm>
            <a:off x="6134999" y="5435048"/>
            <a:ext cx="1267682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Medidas administrativas</a:t>
            </a:r>
          </a:p>
        </p:txBody>
      </p:sp>
      <p:sp>
        <p:nvSpPr>
          <p:cNvPr id="42" name="Retângulo 41">
            <a:extLst>
              <a:ext uri="{FF2B5EF4-FFF2-40B4-BE49-F238E27FC236}">
                <a16:creationId xmlns:a16="http://schemas.microsoft.com/office/drawing/2014/main" id="{E4E8A2C6-8569-4C30-9B89-2C61D3F81AE0}"/>
              </a:ext>
            </a:extLst>
          </p:cNvPr>
          <p:cNvSpPr/>
          <p:nvPr/>
        </p:nvSpPr>
        <p:spPr>
          <a:xfrm>
            <a:off x="1687851" y="3968560"/>
            <a:ext cx="1343265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Consultoria anual</a:t>
            </a:r>
          </a:p>
          <a:p>
            <a:pPr marL="144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4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concluída as fases I e II</a:t>
            </a:r>
          </a:p>
          <a:p>
            <a:pPr marL="144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Fase III  - set/20</a:t>
            </a:r>
          </a:p>
          <a:p>
            <a:pPr marL="144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Resultados em Dez/20</a:t>
            </a:r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id="{09B0EAA7-B1CE-4DCF-A356-5A2CFC87A3AF}"/>
              </a:ext>
            </a:extLst>
          </p:cNvPr>
          <p:cNvSpPr/>
          <p:nvPr/>
        </p:nvSpPr>
        <p:spPr>
          <a:xfrm>
            <a:off x="3141598" y="3965505"/>
            <a:ext cx="1343265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Indicadores de Portabilidade de Crédito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Monitoramento das </a:t>
            </a:r>
            <a:r>
              <a:rPr kumimoji="0" lang="pt-BR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IFs</a:t>
            </a: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6CBE7AA6-D79B-497E-99A6-D3F9383F01B5}"/>
              </a:ext>
            </a:extLst>
          </p:cNvPr>
          <p:cNvSpPr/>
          <p:nvPr/>
        </p:nvSpPr>
        <p:spPr>
          <a:xfrm>
            <a:off x="4631523" y="3961782"/>
            <a:ext cx="1428513" cy="1436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 declaração com envio de evidências (Compliance)</a:t>
            </a:r>
          </a:p>
          <a:p>
            <a:pPr marL="0" marR="0" lvl="0" indent="0" algn="l" defTabSz="7112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endParaRPr kumimoji="0" lang="pt-BR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4000" marR="0" lvl="0" indent="-720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Acompanhamento dos planos de ação</a:t>
            </a: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1247558D-FE58-455C-BCB3-BC8716CC5DDD}"/>
              </a:ext>
            </a:extLst>
          </p:cNvPr>
          <p:cNvSpPr/>
          <p:nvPr/>
        </p:nvSpPr>
        <p:spPr>
          <a:xfrm>
            <a:off x="6123102" y="3950921"/>
            <a:ext cx="1433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Acompanhamento das medidas administrativas</a:t>
            </a:r>
          </a:p>
        </p:txBody>
      </p:sp>
      <p:pic>
        <p:nvPicPr>
          <p:cNvPr id="46" name="Gráfico 45" descr="Apresentação com gráfico de pizza">
            <a:extLst>
              <a:ext uri="{FF2B5EF4-FFF2-40B4-BE49-F238E27FC236}">
                <a16:creationId xmlns:a16="http://schemas.microsoft.com/office/drawing/2014/main" id="{60EAA4D3-F43A-4250-9BA2-1A7D52D5E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80275" y="5775276"/>
            <a:ext cx="344046" cy="348450"/>
          </a:xfrm>
          <a:prstGeom prst="rect">
            <a:avLst/>
          </a:prstGeom>
        </p:spPr>
      </p:pic>
      <p:pic>
        <p:nvPicPr>
          <p:cNvPr id="47" name="Gráfico 46" descr="Lupa">
            <a:extLst>
              <a:ext uri="{FF2B5EF4-FFF2-40B4-BE49-F238E27FC236}">
                <a16:creationId xmlns:a16="http://schemas.microsoft.com/office/drawing/2014/main" id="{6EAB32AA-D904-4BB6-8D0A-7B86AC8AE3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1336" y="5626713"/>
            <a:ext cx="401143" cy="470350"/>
          </a:xfrm>
          <a:prstGeom prst="rect">
            <a:avLst/>
          </a:prstGeom>
        </p:spPr>
      </p:pic>
      <p:pic>
        <p:nvPicPr>
          <p:cNvPr id="48" name="Gráfico 47" descr="Documento">
            <a:extLst>
              <a:ext uri="{FF2B5EF4-FFF2-40B4-BE49-F238E27FC236}">
                <a16:creationId xmlns:a16="http://schemas.microsoft.com/office/drawing/2014/main" id="{71FEE77F-4C09-4C01-97D9-8412A8A886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2750" y="5629063"/>
            <a:ext cx="404677" cy="472124"/>
          </a:xfrm>
          <a:prstGeom prst="rect">
            <a:avLst/>
          </a:prstGeom>
        </p:spPr>
      </p:pic>
      <p:pic>
        <p:nvPicPr>
          <p:cNvPr id="49" name="Gráfico 48" descr="Internet">
            <a:extLst>
              <a:ext uri="{FF2B5EF4-FFF2-40B4-BE49-F238E27FC236}">
                <a16:creationId xmlns:a16="http://schemas.microsoft.com/office/drawing/2014/main" id="{C37D93F6-5485-452F-8D3E-13810CE421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73575" y="5626713"/>
            <a:ext cx="462857" cy="540000"/>
          </a:xfrm>
          <a:prstGeom prst="rect">
            <a:avLst/>
          </a:prstGeom>
        </p:spPr>
      </p:pic>
      <p:pic>
        <p:nvPicPr>
          <p:cNvPr id="50" name="Gráfico 49" descr="Lista de verificação DPE">
            <a:extLst>
              <a:ext uri="{FF2B5EF4-FFF2-40B4-BE49-F238E27FC236}">
                <a16:creationId xmlns:a16="http://schemas.microsoft.com/office/drawing/2014/main" id="{C8515C08-7D69-474A-81F0-C75EE41F1B1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36041" y="5666427"/>
            <a:ext cx="401143" cy="430635"/>
          </a:xfrm>
          <a:prstGeom prst="rect">
            <a:avLst/>
          </a:prstGeom>
        </p:spPr>
      </p:pic>
      <p:sp>
        <p:nvSpPr>
          <p:cNvPr id="51" name="Retângulo 50">
            <a:extLst>
              <a:ext uri="{FF2B5EF4-FFF2-40B4-BE49-F238E27FC236}">
                <a16:creationId xmlns:a16="http://schemas.microsoft.com/office/drawing/2014/main" id="{0092804C-D17D-4F70-A9F4-4A5704F23B46}"/>
              </a:ext>
            </a:extLst>
          </p:cNvPr>
          <p:cNvSpPr/>
          <p:nvPr/>
        </p:nvSpPr>
        <p:spPr>
          <a:xfrm>
            <a:off x="7661799" y="2324169"/>
            <a:ext cx="1357947" cy="1954454"/>
          </a:xfrm>
          <a:prstGeom prst="rect">
            <a:avLst/>
          </a:prstGeom>
          <a:solidFill>
            <a:srgbClr val="9D9FA2"/>
          </a:solidFill>
          <a:ln>
            <a:solidFill>
              <a:srgbClr val="9D9F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5CCF111C-236B-4830-96C4-22A2172E2215}"/>
              </a:ext>
            </a:extLst>
          </p:cNvPr>
          <p:cNvSpPr txBox="1"/>
          <p:nvPr/>
        </p:nvSpPr>
        <p:spPr>
          <a:xfrm>
            <a:off x="7614454" y="2373369"/>
            <a:ext cx="1452635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72000" marR="0" lvl="0" indent="-72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Dashboard Reclamações Externas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53" name="Agrupar 52">
            <a:extLst>
              <a:ext uri="{FF2B5EF4-FFF2-40B4-BE49-F238E27FC236}">
                <a16:creationId xmlns:a16="http://schemas.microsoft.com/office/drawing/2014/main" id="{DFBA27BE-910E-4428-AE6A-6B89009AF769}"/>
              </a:ext>
            </a:extLst>
          </p:cNvPr>
          <p:cNvGrpSpPr/>
          <p:nvPr/>
        </p:nvGrpSpPr>
        <p:grpSpPr>
          <a:xfrm>
            <a:off x="7661799" y="3839725"/>
            <a:ext cx="1376384" cy="2296158"/>
            <a:chOff x="684627" y="4253568"/>
            <a:chExt cx="1605782" cy="2296158"/>
          </a:xfrm>
          <a:solidFill>
            <a:schemeClr val="bg1"/>
          </a:solidFill>
        </p:grpSpPr>
        <p:sp>
          <p:nvSpPr>
            <p:cNvPr id="54" name="Retângulo: Cantos Arredondados 53">
              <a:extLst>
                <a:ext uri="{FF2B5EF4-FFF2-40B4-BE49-F238E27FC236}">
                  <a16:creationId xmlns:a16="http://schemas.microsoft.com/office/drawing/2014/main" id="{3F80546B-C6AC-44E8-92F1-D2E262C5C1D6}"/>
                </a:ext>
              </a:extLst>
            </p:cNvPr>
            <p:cNvSpPr/>
            <p:nvPr/>
          </p:nvSpPr>
          <p:spPr>
            <a:xfrm>
              <a:off x="684627" y="4253568"/>
              <a:ext cx="1605782" cy="2296158"/>
            </a:xfrm>
            <a:prstGeom prst="roundRect">
              <a:avLst>
                <a:gd name="adj" fmla="val 7030"/>
              </a:avLst>
            </a:prstGeom>
            <a:grpFill/>
            <a:ln>
              <a:solidFill>
                <a:srgbClr val="9D9F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5" name="Retângulo: Cantos Arredondados 54">
              <a:extLst>
                <a:ext uri="{FF2B5EF4-FFF2-40B4-BE49-F238E27FC236}">
                  <a16:creationId xmlns:a16="http://schemas.microsoft.com/office/drawing/2014/main" id="{8F53C2C2-7BA4-40E9-A220-D3C69B3AAA3D}"/>
                </a:ext>
              </a:extLst>
            </p:cNvPr>
            <p:cNvSpPr/>
            <p:nvPr/>
          </p:nvSpPr>
          <p:spPr>
            <a:xfrm>
              <a:off x="684627" y="5820400"/>
              <a:ext cx="1605782" cy="729326"/>
            </a:xfrm>
            <a:prstGeom prst="roundRect">
              <a:avLst>
                <a:gd name="adj" fmla="val 7030"/>
              </a:avLst>
            </a:prstGeom>
            <a:solidFill>
              <a:srgbClr val="9D9FA2"/>
            </a:solidFill>
            <a:ln>
              <a:solidFill>
                <a:srgbClr val="9D9F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6" name="Retângulo 55">
            <a:extLst>
              <a:ext uri="{FF2B5EF4-FFF2-40B4-BE49-F238E27FC236}">
                <a16:creationId xmlns:a16="http://schemas.microsoft.com/office/drawing/2014/main" id="{BD219D91-52A0-450C-8901-CCBDD11F2F7C}"/>
              </a:ext>
            </a:extLst>
          </p:cNvPr>
          <p:cNvSpPr/>
          <p:nvPr/>
        </p:nvSpPr>
        <p:spPr>
          <a:xfrm>
            <a:off x="7644480" y="5454876"/>
            <a:ext cx="1097701" cy="43088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Indicadores Voz do Cliente</a:t>
            </a:r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AD8B89E4-70ED-4359-9D11-95D34AD551AA}"/>
              </a:ext>
            </a:extLst>
          </p:cNvPr>
          <p:cNvSpPr/>
          <p:nvPr/>
        </p:nvSpPr>
        <p:spPr>
          <a:xfrm>
            <a:off x="7642649" y="3960446"/>
            <a:ext cx="1424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Acompanhamento de reclamações externas</a:t>
            </a:r>
          </a:p>
        </p:txBody>
      </p:sp>
      <p:pic>
        <p:nvPicPr>
          <p:cNvPr id="58" name="Gráfico 57" descr="Apresentação com gráfico de barras">
            <a:extLst>
              <a:ext uri="{FF2B5EF4-FFF2-40B4-BE49-F238E27FC236}">
                <a16:creationId xmlns:a16="http://schemas.microsoft.com/office/drawing/2014/main" id="{F3E1C0F5-B12F-460E-AF4D-F99A60829E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48933" y="5764803"/>
            <a:ext cx="396000" cy="396000"/>
          </a:xfrm>
          <a:prstGeom prst="rect">
            <a:avLst/>
          </a:prstGeom>
        </p:spPr>
      </p:pic>
      <p:sp>
        <p:nvSpPr>
          <p:cNvPr id="59" name="Espaço Reservado para Texto 24">
            <a:extLst>
              <a:ext uri="{FF2B5EF4-FFF2-40B4-BE49-F238E27FC236}">
                <a16:creationId xmlns:a16="http://schemas.microsoft.com/office/drawing/2014/main" id="{8338897D-4451-4534-9710-88AA4C89C9A3}"/>
              </a:ext>
            </a:extLst>
          </p:cNvPr>
          <p:cNvSpPr txBox="1">
            <a:spLocks/>
          </p:cNvSpPr>
          <p:nvPr/>
        </p:nvSpPr>
        <p:spPr>
          <a:xfrm>
            <a:off x="491765" y="201116"/>
            <a:ext cx="8613102" cy="33736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pt-BR" sz="25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Plano de Monitoramento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18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Reuniões mensais do Comitê Gestor</a:t>
            </a:r>
            <a:endParaRPr lang="pt-BR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pt-BR" sz="25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04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Espaço Reservado para Número de Slide 3">
            <a:extLst>
              <a:ext uri="{FF2B5EF4-FFF2-40B4-BE49-F238E27FC236}">
                <a16:creationId xmlns:a16="http://schemas.microsoft.com/office/drawing/2014/main" id="{6AD48C8E-C7C5-4812-8900-82193E883AD2}"/>
              </a:ext>
            </a:extLst>
          </p:cNvPr>
          <p:cNvSpPr txBox="1">
            <a:spLocks/>
          </p:cNvSpPr>
          <p:nvPr/>
        </p:nvSpPr>
        <p:spPr>
          <a:xfrm>
            <a:off x="6848240" y="6448272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84CFCFC-CB26-674E-81B4-75A57EB4C581}" type="slidenum">
              <a:rPr lang="en-US" sz="1100"/>
              <a:pPr algn="r"/>
              <a:t>12</a:t>
            </a:fld>
            <a:endParaRPr lang="en-US" sz="1100" dirty="0"/>
          </a:p>
        </p:txBody>
      </p:sp>
      <p:grpSp>
        <p:nvGrpSpPr>
          <p:cNvPr id="39" name="Group 242">
            <a:extLst>
              <a:ext uri="{FF2B5EF4-FFF2-40B4-BE49-F238E27FC236}">
                <a16:creationId xmlns:a16="http://schemas.microsoft.com/office/drawing/2014/main" id="{0FCFF78C-6AED-4853-A04A-3F21ED5D2289}"/>
              </a:ext>
            </a:extLst>
          </p:cNvPr>
          <p:cNvGrpSpPr/>
          <p:nvPr/>
        </p:nvGrpSpPr>
        <p:grpSpPr>
          <a:xfrm>
            <a:off x="21505" y="1163292"/>
            <a:ext cx="3534875" cy="3900205"/>
            <a:chOff x="88769" y="1897062"/>
            <a:chExt cx="3503545" cy="4122738"/>
          </a:xfrm>
        </p:grpSpPr>
        <p:sp>
          <p:nvSpPr>
            <p:cNvPr id="41" name="Rectangle 5">
              <a:extLst>
                <a:ext uri="{FF2B5EF4-FFF2-40B4-BE49-F238E27FC236}">
                  <a16:creationId xmlns:a16="http://schemas.microsoft.com/office/drawing/2014/main" id="{53158CB3-CC8A-4580-B2AA-F19944ECE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5547" y="3497262"/>
              <a:ext cx="297443" cy="1825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pt-BR" sz="778" b="1" dirty="0">
                  <a:solidFill>
                    <a:prstClr val="black"/>
                  </a:solidFill>
                  <a:latin typeface="Univers for KPMG" panose="020B0603020202020204" pitchFamily="34" charset="0"/>
                </a:rPr>
                <a:t>RN</a:t>
              </a:r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EDA508A6-46E2-46BB-8F95-ABF9BB75A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6603" y="3625850"/>
              <a:ext cx="826562" cy="942975"/>
            </a:xfrm>
            <a:custGeom>
              <a:avLst/>
              <a:gdLst>
                <a:gd name="T0" fmla="*/ 32 w 553"/>
                <a:gd name="T1" fmla="*/ 399 h 594"/>
                <a:gd name="T2" fmla="*/ 64 w 553"/>
                <a:gd name="T3" fmla="*/ 381 h 594"/>
                <a:gd name="T4" fmla="*/ 84 w 553"/>
                <a:gd name="T5" fmla="*/ 363 h 594"/>
                <a:gd name="T6" fmla="*/ 143 w 553"/>
                <a:gd name="T7" fmla="*/ 364 h 594"/>
                <a:gd name="T8" fmla="*/ 175 w 553"/>
                <a:gd name="T9" fmla="*/ 384 h 594"/>
                <a:gd name="T10" fmla="*/ 214 w 553"/>
                <a:gd name="T11" fmla="*/ 386 h 594"/>
                <a:gd name="T12" fmla="*/ 253 w 553"/>
                <a:gd name="T13" fmla="*/ 407 h 594"/>
                <a:gd name="T14" fmla="*/ 285 w 553"/>
                <a:gd name="T15" fmla="*/ 408 h 594"/>
                <a:gd name="T16" fmla="*/ 323 w 553"/>
                <a:gd name="T17" fmla="*/ 442 h 594"/>
                <a:gd name="T18" fmla="*/ 342 w 553"/>
                <a:gd name="T19" fmla="*/ 443 h 594"/>
                <a:gd name="T20" fmla="*/ 394 w 553"/>
                <a:gd name="T21" fmla="*/ 464 h 594"/>
                <a:gd name="T22" fmla="*/ 393 w 553"/>
                <a:gd name="T23" fmla="*/ 484 h 594"/>
                <a:gd name="T24" fmla="*/ 372 w 553"/>
                <a:gd name="T25" fmla="*/ 502 h 594"/>
                <a:gd name="T26" fmla="*/ 358 w 553"/>
                <a:gd name="T27" fmla="*/ 539 h 594"/>
                <a:gd name="T28" fmla="*/ 371 w 553"/>
                <a:gd name="T29" fmla="*/ 553 h 594"/>
                <a:gd name="T30" fmla="*/ 370 w 553"/>
                <a:gd name="T31" fmla="*/ 573 h 594"/>
                <a:gd name="T32" fmla="*/ 390 w 553"/>
                <a:gd name="T33" fmla="*/ 593 h 594"/>
                <a:gd name="T34" fmla="*/ 408 w 553"/>
                <a:gd name="T35" fmla="*/ 575 h 594"/>
                <a:gd name="T36" fmla="*/ 430 w 553"/>
                <a:gd name="T37" fmla="*/ 542 h 594"/>
                <a:gd name="T38" fmla="*/ 431 w 553"/>
                <a:gd name="T39" fmla="*/ 485 h 594"/>
                <a:gd name="T40" fmla="*/ 452 w 553"/>
                <a:gd name="T41" fmla="*/ 446 h 594"/>
                <a:gd name="T42" fmla="*/ 456 w 553"/>
                <a:gd name="T43" fmla="*/ 316 h 594"/>
                <a:gd name="T44" fmla="*/ 478 w 553"/>
                <a:gd name="T45" fmla="*/ 285 h 594"/>
                <a:gd name="T46" fmla="*/ 477 w 553"/>
                <a:gd name="T47" fmla="*/ 305 h 594"/>
                <a:gd name="T48" fmla="*/ 490 w 553"/>
                <a:gd name="T49" fmla="*/ 306 h 594"/>
                <a:gd name="T50" fmla="*/ 531 w 553"/>
                <a:gd name="T51" fmla="*/ 229 h 594"/>
                <a:gd name="T52" fmla="*/ 552 w 553"/>
                <a:gd name="T53" fmla="*/ 210 h 594"/>
                <a:gd name="T54" fmla="*/ 493 w 553"/>
                <a:gd name="T55" fmla="*/ 195 h 594"/>
                <a:gd name="T56" fmla="*/ 494 w 553"/>
                <a:gd name="T57" fmla="*/ 176 h 594"/>
                <a:gd name="T58" fmla="*/ 482 w 553"/>
                <a:gd name="T59" fmla="*/ 157 h 594"/>
                <a:gd name="T60" fmla="*/ 483 w 553"/>
                <a:gd name="T61" fmla="*/ 137 h 594"/>
                <a:gd name="T62" fmla="*/ 495 w 553"/>
                <a:gd name="T63" fmla="*/ 137 h 594"/>
                <a:gd name="T64" fmla="*/ 516 w 553"/>
                <a:gd name="T65" fmla="*/ 118 h 594"/>
                <a:gd name="T66" fmla="*/ 517 w 553"/>
                <a:gd name="T67" fmla="*/ 85 h 594"/>
                <a:gd name="T68" fmla="*/ 499 w 553"/>
                <a:gd name="T69" fmla="*/ 46 h 594"/>
                <a:gd name="T70" fmla="*/ 486 w 553"/>
                <a:gd name="T71" fmla="*/ 46 h 594"/>
                <a:gd name="T72" fmla="*/ 487 w 553"/>
                <a:gd name="T73" fmla="*/ 26 h 594"/>
                <a:gd name="T74" fmla="*/ 410 w 553"/>
                <a:gd name="T75" fmla="*/ 4 h 594"/>
                <a:gd name="T76" fmla="*/ 376 w 553"/>
                <a:gd name="T77" fmla="*/ 41 h 594"/>
                <a:gd name="T78" fmla="*/ 337 w 553"/>
                <a:gd name="T79" fmla="*/ 41 h 594"/>
                <a:gd name="T80" fmla="*/ 338 w 553"/>
                <a:gd name="T81" fmla="*/ 21 h 594"/>
                <a:gd name="T82" fmla="*/ 318 w 553"/>
                <a:gd name="T83" fmla="*/ 0 h 594"/>
                <a:gd name="T84" fmla="*/ 278 w 553"/>
                <a:gd name="T85" fmla="*/ 38 h 594"/>
                <a:gd name="T86" fmla="*/ 206 w 553"/>
                <a:gd name="T87" fmla="*/ 55 h 594"/>
                <a:gd name="T88" fmla="*/ 168 w 553"/>
                <a:gd name="T89" fmla="*/ 35 h 594"/>
                <a:gd name="T90" fmla="*/ 154 w 553"/>
                <a:gd name="T91" fmla="*/ 53 h 594"/>
                <a:gd name="T92" fmla="*/ 153 w 553"/>
                <a:gd name="T93" fmla="*/ 73 h 594"/>
                <a:gd name="T94" fmla="*/ 166 w 553"/>
                <a:gd name="T95" fmla="*/ 86 h 594"/>
                <a:gd name="T96" fmla="*/ 165 w 553"/>
                <a:gd name="T97" fmla="*/ 106 h 594"/>
                <a:gd name="T98" fmla="*/ 131 w 553"/>
                <a:gd name="T99" fmla="*/ 143 h 594"/>
                <a:gd name="T100" fmla="*/ 92 w 553"/>
                <a:gd name="T101" fmla="*/ 142 h 594"/>
                <a:gd name="T102" fmla="*/ 54 w 553"/>
                <a:gd name="T103" fmla="*/ 122 h 594"/>
                <a:gd name="T104" fmla="*/ 41 w 553"/>
                <a:gd name="T105" fmla="*/ 120 h 594"/>
                <a:gd name="T106" fmla="*/ 21 w 553"/>
                <a:gd name="T107" fmla="*/ 140 h 594"/>
                <a:gd name="T108" fmla="*/ 0 w 553"/>
                <a:gd name="T109" fmla="*/ 178 h 594"/>
                <a:gd name="T110" fmla="*/ 17 w 553"/>
                <a:gd name="T111" fmla="*/ 229 h 594"/>
                <a:gd name="T112" fmla="*/ 15 w 553"/>
                <a:gd name="T113" fmla="*/ 301 h 594"/>
                <a:gd name="T114" fmla="*/ 33 w 553"/>
                <a:gd name="T115" fmla="*/ 340 h 594"/>
                <a:gd name="T116" fmla="*/ 32 w 553"/>
                <a:gd name="T117" fmla="*/ 399 h 5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53" h="594">
                  <a:moveTo>
                    <a:pt x="32" y="399"/>
                  </a:moveTo>
                  <a:lnTo>
                    <a:pt x="64" y="381"/>
                  </a:lnTo>
                  <a:lnTo>
                    <a:pt x="84" y="363"/>
                  </a:lnTo>
                  <a:lnTo>
                    <a:pt x="143" y="364"/>
                  </a:lnTo>
                  <a:lnTo>
                    <a:pt x="175" y="384"/>
                  </a:lnTo>
                  <a:lnTo>
                    <a:pt x="214" y="386"/>
                  </a:lnTo>
                  <a:lnTo>
                    <a:pt x="253" y="407"/>
                  </a:lnTo>
                  <a:lnTo>
                    <a:pt x="285" y="408"/>
                  </a:lnTo>
                  <a:lnTo>
                    <a:pt x="323" y="442"/>
                  </a:lnTo>
                  <a:lnTo>
                    <a:pt x="342" y="443"/>
                  </a:lnTo>
                  <a:lnTo>
                    <a:pt x="394" y="464"/>
                  </a:lnTo>
                  <a:lnTo>
                    <a:pt x="393" y="484"/>
                  </a:lnTo>
                  <a:lnTo>
                    <a:pt x="372" y="502"/>
                  </a:lnTo>
                  <a:lnTo>
                    <a:pt x="358" y="539"/>
                  </a:lnTo>
                  <a:lnTo>
                    <a:pt x="371" y="553"/>
                  </a:lnTo>
                  <a:lnTo>
                    <a:pt x="370" y="573"/>
                  </a:lnTo>
                  <a:lnTo>
                    <a:pt x="390" y="593"/>
                  </a:lnTo>
                  <a:lnTo>
                    <a:pt x="408" y="575"/>
                  </a:lnTo>
                  <a:lnTo>
                    <a:pt x="430" y="542"/>
                  </a:lnTo>
                  <a:lnTo>
                    <a:pt x="431" y="485"/>
                  </a:lnTo>
                  <a:lnTo>
                    <a:pt x="452" y="446"/>
                  </a:lnTo>
                  <a:lnTo>
                    <a:pt x="456" y="316"/>
                  </a:lnTo>
                  <a:lnTo>
                    <a:pt x="478" y="285"/>
                  </a:lnTo>
                  <a:lnTo>
                    <a:pt x="477" y="305"/>
                  </a:lnTo>
                  <a:lnTo>
                    <a:pt x="490" y="306"/>
                  </a:lnTo>
                  <a:lnTo>
                    <a:pt x="531" y="229"/>
                  </a:lnTo>
                  <a:lnTo>
                    <a:pt x="552" y="210"/>
                  </a:lnTo>
                  <a:lnTo>
                    <a:pt x="493" y="195"/>
                  </a:lnTo>
                  <a:lnTo>
                    <a:pt x="494" y="176"/>
                  </a:lnTo>
                  <a:lnTo>
                    <a:pt x="482" y="157"/>
                  </a:lnTo>
                  <a:lnTo>
                    <a:pt x="483" y="137"/>
                  </a:lnTo>
                  <a:lnTo>
                    <a:pt x="495" y="137"/>
                  </a:lnTo>
                  <a:lnTo>
                    <a:pt x="516" y="118"/>
                  </a:lnTo>
                  <a:lnTo>
                    <a:pt x="517" y="85"/>
                  </a:lnTo>
                  <a:lnTo>
                    <a:pt x="499" y="46"/>
                  </a:lnTo>
                  <a:lnTo>
                    <a:pt x="486" y="46"/>
                  </a:lnTo>
                  <a:lnTo>
                    <a:pt x="487" y="26"/>
                  </a:lnTo>
                  <a:lnTo>
                    <a:pt x="410" y="4"/>
                  </a:lnTo>
                  <a:lnTo>
                    <a:pt x="376" y="41"/>
                  </a:lnTo>
                  <a:lnTo>
                    <a:pt x="337" y="41"/>
                  </a:lnTo>
                  <a:lnTo>
                    <a:pt x="338" y="21"/>
                  </a:lnTo>
                  <a:lnTo>
                    <a:pt x="318" y="0"/>
                  </a:lnTo>
                  <a:lnTo>
                    <a:pt x="278" y="38"/>
                  </a:lnTo>
                  <a:lnTo>
                    <a:pt x="206" y="55"/>
                  </a:lnTo>
                  <a:lnTo>
                    <a:pt x="168" y="35"/>
                  </a:lnTo>
                  <a:lnTo>
                    <a:pt x="154" y="53"/>
                  </a:lnTo>
                  <a:lnTo>
                    <a:pt x="153" y="73"/>
                  </a:lnTo>
                  <a:lnTo>
                    <a:pt x="166" y="86"/>
                  </a:lnTo>
                  <a:lnTo>
                    <a:pt x="165" y="106"/>
                  </a:lnTo>
                  <a:lnTo>
                    <a:pt x="131" y="143"/>
                  </a:lnTo>
                  <a:lnTo>
                    <a:pt x="92" y="142"/>
                  </a:lnTo>
                  <a:lnTo>
                    <a:pt x="54" y="122"/>
                  </a:lnTo>
                  <a:lnTo>
                    <a:pt x="41" y="120"/>
                  </a:lnTo>
                  <a:lnTo>
                    <a:pt x="21" y="140"/>
                  </a:lnTo>
                  <a:lnTo>
                    <a:pt x="0" y="178"/>
                  </a:lnTo>
                  <a:lnTo>
                    <a:pt x="17" y="229"/>
                  </a:lnTo>
                  <a:lnTo>
                    <a:pt x="15" y="301"/>
                  </a:lnTo>
                  <a:lnTo>
                    <a:pt x="33" y="340"/>
                  </a:lnTo>
                  <a:lnTo>
                    <a:pt x="32" y="39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AC4580EC-7458-4048-9EDA-2BD6A151F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7042" y="3762375"/>
              <a:ext cx="168900" cy="198438"/>
            </a:xfrm>
            <a:custGeom>
              <a:avLst/>
              <a:gdLst>
                <a:gd name="T0" fmla="*/ 70 w 113"/>
                <a:gd name="T1" fmla="*/ 124 h 125"/>
                <a:gd name="T2" fmla="*/ 112 w 113"/>
                <a:gd name="T3" fmla="*/ 55 h 125"/>
                <a:gd name="T4" fmla="*/ 93 w 113"/>
                <a:gd name="T5" fmla="*/ 35 h 125"/>
                <a:gd name="T6" fmla="*/ 55 w 113"/>
                <a:gd name="T7" fmla="*/ 1 h 125"/>
                <a:gd name="T8" fmla="*/ 35 w 113"/>
                <a:gd name="T9" fmla="*/ 0 h 125"/>
                <a:gd name="T10" fmla="*/ 34 w 113"/>
                <a:gd name="T11" fmla="*/ 32 h 125"/>
                <a:gd name="T12" fmla="*/ 13 w 113"/>
                <a:gd name="T13" fmla="*/ 51 h 125"/>
                <a:gd name="T14" fmla="*/ 1 w 113"/>
                <a:gd name="T15" fmla="*/ 51 h 125"/>
                <a:gd name="T16" fmla="*/ 0 w 113"/>
                <a:gd name="T17" fmla="*/ 71 h 125"/>
                <a:gd name="T18" fmla="*/ 12 w 113"/>
                <a:gd name="T19" fmla="*/ 90 h 125"/>
                <a:gd name="T20" fmla="*/ 11 w 113"/>
                <a:gd name="T21" fmla="*/ 110 h 125"/>
                <a:gd name="T22" fmla="*/ 70 w 113"/>
                <a:gd name="T23" fmla="*/ 124 h 1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3" h="125">
                  <a:moveTo>
                    <a:pt x="70" y="124"/>
                  </a:moveTo>
                  <a:lnTo>
                    <a:pt x="112" y="55"/>
                  </a:lnTo>
                  <a:lnTo>
                    <a:pt x="93" y="35"/>
                  </a:lnTo>
                  <a:lnTo>
                    <a:pt x="55" y="1"/>
                  </a:lnTo>
                  <a:lnTo>
                    <a:pt x="35" y="0"/>
                  </a:lnTo>
                  <a:lnTo>
                    <a:pt x="34" y="32"/>
                  </a:lnTo>
                  <a:lnTo>
                    <a:pt x="13" y="51"/>
                  </a:lnTo>
                  <a:lnTo>
                    <a:pt x="1" y="51"/>
                  </a:lnTo>
                  <a:lnTo>
                    <a:pt x="0" y="71"/>
                  </a:lnTo>
                  <a:lnTo>
                    <a:pt x="12" y="90"/>
                  </a:lnTo>
                  <a:lnTo>
                    <a:pt x="11" y="110"/>
                  </a:lnTo>
                  <a:lnTo>
                    <a:pt x="70" y="12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45" name="Freeform 8">
              <a:extLst>
                <a:ext uri="{FF2B5EF4-FFF2-40B4-BE49-F238E27FC236}">
                  <a16:creationId xmlns:a16="http://schemas.microsoft.com/office/drawing/2014/main" id="{725CA402-5400-4F3A-AF00-F10AA61E1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957" y="3667125"/>
              <a:ext cx="288475" cy="182563"/>
            </a:xfrm>
            <a:custGeom>
              <a:avLst/>
              <a:gdLst>
                <a:gd name="T0" fmla="*/ 95 w 193"/>
                <a:gd name="T1" fmla="*/ 114 h 115"/>
                <a:gd name="T2" fmla="*/ 129 w 193"/>
                <a:gd name="T3" fmla="*/ 97 h 115"/>
                <a:gd name="T4" fmla="*/ 150 w 193"/>
                <a:gd name="T5" fmla="*/ 64 h 115"/>
                <a:gd name="T6" fmla="*/ 192 w 193"/>
                <a:gd name="T7" fmla="*/ 7 h 115"/>
                <a:gd name="T8" fmla="*/ 132 w 193"/>
                <a:gd name="T9" fmla="*/ 4 h 115"/>
                <a:gd name="T10" fmla="*/ 112 w 193"/>
                <a:gd name="T11" fmla="*/ 23 h 115"/>
                <a:gd name="T12" fmla="*/ 99 w 193"/>
                <a:gd name="T13" fmla="*/ 23 h 115"/>
                <a:gd name="T14" fmla="*/ 60 w 193"/>
                <a:gd name="T15" fmla="*/ 2 h 115"/>
                <a:gd name="T16" fmla="*/ 21 w 193"/>
                <a:gd name="T17" fmla="*/ 0 h 115"/>
                <a:gd name="T18" fmla="*/ 0 w 193"/>
                <a:gd name="T19" fmla="*/ 20 h 115"/>
                <a:gd name="T20" fmla="*/ 18 w 193"/>
                <a:gd name="T21" fmla="*/ 59 h 115"/>
                <a:gd name="T22" fmla="*/ 38 w 193"/>
                <a:gd name="T23" fmla="*/ 60 h 115"/>
                <a:gd name="T24" fmla="*/ 76 w 193"/>
                <a:gd name="T25" fmla="*/ 94 h 115"/>
                <a:gd name="T26" fmla="*/ 95 w 193"/>
                <a:gd name="T27" fmla="*/ 114 h 11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3" h="115">
                  <a:moveTo>
                    <a:pt x="95" y="114"/>
                  </a:moveTo>
                  <a:lnTo>
                    <a:pt x="129" y="97"/>
                  </a:lnTo>
                  <a:lnTo>
                    <a:pt x="150" y="64"/>
                  </a:lnTo>
                  <a:lnTo>
                    <a:pt x="192" y="7"/>
                  </a:lnTo>
                  <a:lnTo>
                    <a:pt x="132" y="4"/>
                  </a:lnTo>
                  <a:lnTo>
                    <a:pt x="112" y="23"/>
                  </a:lnTo>
                  <a:lnTo>
                    <a:pt x="99" y="23"/>
                  </a:lnTo>
                  <a:lnTo>
                    <a:pt x="60" y="2"/>
                  </a:lnTo>
                  <a:lnTo>
                    <a:pt x="21" y="0"/>
                  </a:lnTo>
                  <a:lnTo>
                    <a:pt x="0" y="20"/>
                  </a:lnTo>
                  <a:lnTo>
                    <a:pt x="18" y="59"/>
                  </a:lnTo>
                  <a:lnTo>
                    <a:pt x="38" y="60"/>
                  </a:lnTo>
                  <a:lnTo>
                    <a:pt x="76" y="94"/>
                  </a:lnTo>
                  <a:lnTo>
                    <a:pt x="95" y="11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BFC413C1-47EB-42F9-903B-9DE64C119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1913" y="3503612"/>
              <a:ext cx="590401" cy="201613"/>
            </a:xfrm>
            <a:custGeom>
              <a:avLst/>
              <a:gdLst>
                <a:gd name="T0" fmla="*/ 394 w 395"/>
                <a:gd name="T1" fmla="*/ 0 h 127"/>
                <a:gd name="T2" fmla="*/ 375 w 395"/>
                <a:gd name="T3" fmla="*/ 0 h 127"/>
                <a:gd name="T4" fmla="*/ 334 w 395"/>
                <a:gd name="T5" fmla="*/ 36 h 127"/>
                <a:gd name="T6" fmla="*/ 295 w 395"/>
                <a:gd name="T7" fmla="*/ 35 h 127"/>
                <a:gd name="T8" fmla="*/ 282 w 395"/>
                <a:gd name="T9" fmla="*/ 35 h 127"/>
                <a:gd name="T10" fmla="*/ 261 w 395"/>
                <a:gd name="T11" fmla="*/ 53 h 127"/>
                <a:gd name="T12" fmla="*/ 222 w 395"/>
                <a:gd name="T13" fmla="*/ 52 h 127"/>
                <a:gd name="T14" fmla="*/ 243 w 395"/>
                <a:gd name="T15" fmla="*/ 14 h 127"/>
                <a:gd name="T16" fmla="*/ 223 w 395"/>
                <a:gd name="T17" fmla="*/ 13 h 127"/>
                <a:gd name="T18" fmla="*/ 184 w 395"/>
                <a:gd name="T19" fmla="*/ 32 h 127"/>
                <a:gd name="T20" fmla="*/ 170 w 395"/>
                <a:gd name="T21" fmla="*/ 50 h 127"/>
                <a:gd name="T22" fmla="*/ 112 w 395"/>
                <a:gd name="T23" fmla="*/ 30 h 127"/>
                <a:gd name="T24" fmla="*/ 94 w 395"/>
                <a:gd name="T25" fmla="*/ 28 h 127"/>
                <a:gd name="T26" fmla="*/ 74 w 395"/>
                <a:gd name="T27" fmla="*/ 7 h 127"/>
                <a:gd name="T28" fmla="*/ 42 w 395"/>
                <a:gd name="T29" fmla="*/ 7 h 127"/>
                <a:gd name="T30" fmla="*/ 22 w 395"/>
                <a:gd name="T31" fmla="*/ 26 h 127"/>
                <a:gd name="T32" fmla="*/ 21 w 395"/>
                <a:gd name="T33" fmla="*/ 58 h 127"/>
                <a:gd name="T34" fmla="*/ 0 w 395"/>
                <a:gd name="T35" fmla="*/ 77 h 127"/>
                <a:gd name="T36" fmla="*/ 19 w 395"/>
                <a:gd name="T37" fmla="*/ 97 h 127"/>
                <a:gd name="T38" fmla="*/ 18 w 395"/>
                <a:gd name="T39" fmla="*/ 117 h 127"/>
                <a:gd name="T40" fmla="*/ 57 w 395"/>
                <a:gd name="T41" fmla="*/ 118 h 127"/>
                <a:gd name="T42" fmla="*/ 91 w 395"/>
                <a:gd name="T43" fmla="*/ 81 h 127"/>
                <a:gd name="T44" fmla="*/ 169 w 395"/>
                <a:gd name="T45" fmla="*/ 102 h 127"/>
                <a:gd name="T46" fmla="*/ 168 w 395"/>
                <a:gd name="T47" fmla="*/ 122 h 127"/>
                <a:gd name="T48" fmla="*/ 180 w 395"/>
                <a:gd name="T49" fmla="*/ 123 h 127"/>
                <a:gd name="T50" fmla="*/ 201 w 395"/>
                <a:gd name="T51" fmla="*/ 103 h 127"/>
                <a:gd name="T52" fmla="*/ 240 w 395"/>
                <a:gd name="T53" fmla="*/ 105 h 127"/>
                <a:gd name="T54" fmla="*/ 278 w 395"/>
                <a:gd name="T55" fmla="*/ 126 h 127"/>
                <a:gd name="T56" fmla="*/ 292 w 395"/>
                <a:gd name="T57" fmla="*/ 126 h 127"/>
                <a:gd name="T58" fmla="*/ 312 w 395"/>
                <a:gd name="T59" fmla="*/ 107 h 127"/>
                <a:gd name="T60" fmla="*/ 372 w 395"/>
                <a:gd name="T61" fmla="*/ 110 h 127"/>
                <a:gd name="T62" fmla="*/ 392 w 395"/>
                <a:gd name="T63" fmla="*/ 58 h 127"/>
                <a:gd name="T64" fmla="*/ 394 w 395"/>
                <a:gd name="T65" fmla="*/ 0 h 12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95" h="127">
                  <a:moveTo>
                    <a:pt x="394" y="0"/>
                  </a:moveTo>
                  <a:lnTo>
                    <a:pt x="375" y="0"/>
                  </a:lnTo>
                  <a:lnTo>
                    <a:pt x="334" y="36"/>
                  </a:lnTo>
                  <a:lnTo>
                    <a:pt x="295" y="35"/>
                  </a:lnTo>
                  <a:lnTo>
                    <a:pt x="282" y="35"/>
                  </a:lnTo>
                  <a:lnTo>
                    <a:pt x="261" y="53"/>
                  </a:lnTo>
                  <a:lnTo>
                    <a:pt x="222" y="52"/>
                  </a:lnTo>
                  <a:lnTo>
                    <a:pt x="243" y="14"/>
                  </a:lnTo>
                  <a:lnTo>
                    <a:pt x="223" y="13"/>
                  </a:lnTo>
                  <a:lnTo>
                    <a:pt x="184" y="32"/>
                  </a:lnTo>
                  <a:lnTo>
                    <a:pt x="170" y="50"/>
                  </a:lnTo>
                  <a:lnTo>
                    <a:pt x="112" y="30"/>
                  </a:lnTo>
                  <a:lnTo>
                    <a:pt x="94" y="28"/>
                  </a:lnTo>
                  <a:lnTo>
                    <a:pt x="74" y="7"/>
                  </a:lnTo>
                  <a:lnTo>
                    <a:pt x="42" y="7"/>
                  </a:lnTo>
                  <a:lnTo>
                    <a:pt x="22" y="26"/>
                  </a:lnTo>
                  <a:lnTo>
                    <a:pt x="21" y="58"/>
                  </a:lnTo>
                  <a:lnTo>
                    <a:pt x="0" y="77"/>
                  </a:lnTo>
                  <a:lnTo>
                    <a:pt x="19" y="97"/>
                  </a:lnTo>
                  <a:lnTo>
                    <a:pt x="18" y="117"/>
                  </a:lnTo>
                  <a:lnTo>
                    <a:pt x="57" y="118"/>
                  </a:lnTo>
                  <a:lnTo>
                    <a:pt x="91" y="81"/>
                  </a:lnTo>
                  <a:lnTo>
                    <a:pt x="169" y="102"/>
                  </a:lnTo>
                  <a:lnTo>
                    <a:pt x="168" y="122"/>
                  </a:lnTo>
                  <a:lnTo>
                    <a:pt x="180" y="123"/>
                  </a:lnTo>
                  <a:lnTo>
                    <a:pt x="201" y="103"/>
                  </a:lnTo>
                  <a:lnTo>
                    <a:pt x="240" y="105"/>
                  </a:lnTo>
                  <a:lnTo>
                    <a:pt x="278" y="126"/>
                  </a:lnTo>
                  <a:lnTo>
                    <a:pt x="292" y="126"/>
                  </a:lnTo>
                  <a:lnTo>
                    <a:pt x="312" y="107"/>
                  </a:lnTo>
                  <a:lnTo>
                    <a:pt x="372" y="110"/>
                  </a:lnTo>
                  <a:lnTo>
                    <a:pt x="392" y="58"/>
                  </a:lnTo>
                  <a:lnTo>
                    <a:pt x="394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1F2B9D4F-29CD-469A-86D0-459437EA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9318" y="3384550"/>
              <a:ext cx="422996" cy="204788"/>
            </a:xfrm>
            <a:custGeom>
              <a:avLst/>
              <a:gdLst>
                <a:gd name="T0" fmla="*/ 282 w 283"/>
                <a:gd name="T1" fmla="*/ 75 h 129"/>
                <a:gd name="T2" fmla="*/ 264 w 283"/>
                <a:gd name="T3" fmla="*/ 36 h 129"/>
                <a:gd name="T4" fmla="*/ 205 w 283"/>
                <a:gd name="T5" fmla="*/ 34 h 129"/>
                <a:gd name="T6" fmla="*/ 186 w 283"/>
                <a:gd name="T7" fmla="*/ 21 h 129"/>
                <a:gd name="T8" fmla="*/ 172 w 283"/>
                <a:gd name="T9" fmla="*/ 20 h 129"/>
                <a:gd name="T10" fmla="*/ 172 w 283"/>
                <a:gd name="T11" fmla="*/ 33 h 129"/>
                <a:gd name="T12" fmla="*/ 172 w 283"/>
                <a:gd name="T13" fmla="*/ 53 h 129"/>
                <a:gd name="T14" fmla="*/ 94 w 283"/>
                <a:gd name="T15" fmla="*/ 50 h 129"/>
                <a:gd name="T16" fmla="*/ 133 w 283"/>
                <a:gd name="T17" fmla="*/ 19 h 129"/>
                <a:gd name="T18" fmla="*/ 114 w 283"/>
                <a:gd name="T19" fmla="*/ 0 h 129"/>
                <a:gd name="T20" fmla="*/ 94 w 283"/>
                <a:gd name="T21" fmla="*/ 17 h 129"/>
                <a:gd name="T22" fmla="*/ 62 w 283"/>
                <a:gd name="T23" fmla="*/ 30 h 129"/>
                <a:gd name="T24" fmla="*/ 42 w 283"/>
                <a:gd name="T25" fmla="*/ 29 h 129"/>
                <a:gd name="T26" fmla="*/ 20 w 283"/>
                <a:gd name="T27" fmla="*/ 85 h 129"/>
                <a:gd name="T28" fmla="*/ 0 w 283"/>
                <a:gd name="T29" fmla="*/ 105 h 129"/>
                <a:gd name="T30" fmla="*/ 58 w 283"/>
                <a:gd name="T31" fmla="*/ 126 h 129"/>
                <a:gd name="T32" fmla="*/ 72 w 283"/>
                <a:gd name="T33" fmla="*/ 107 h 129"/>
                <a:gd name="T34" fmla="*/ 111 w 283"/>
                <a:gd name="T35" fmla="*/ 89 h 129"/>
                <a:gd name="T36" fmla="*/ 131 w 283"/>
                <a:gd name="T37" fmla="*/ 89 h 129"/>
                <a:gd name="T38" fmla="*/ 110 w 283"/>
                <a:gd name="T39" fmla="*/ 127 h 129"/>
                <a:gd name="T40" fmla="*/ 149 w 283"/>
                <a:gd name="T41" fmla="*/ 128 h 129"/>
                <a:gd name="T42" fmla="*/ 170 w 283"/>
                <a:gd name="T43" fmla="*/ 111 h 129"/>
                <a:gd name="T44" fmla="*/ 222 w 283"/>
                <a:gd name="T45" fmla="*/ 112 h 129"/>
                <a:gd name="T46" fmla="*/ 263 w 283"/>
                <a:gd name="T47" fmla="*/ 75 h 129"/>
                <a:gd name="T48" fmla="*/ 282 w 283"/>
                <a:gd name="T49" fmla="*/ 75 h 12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83" h="129">
                  <a:moveTo>
                    <a:pt x="282" y="75"/>
                  </a:moveTo>
                  <a:lnTo>
                    <a:pt x="264" y="36"/>
                  </a:lnTo>
                  <a:lnTo>
                    <a:pt x="205" y="34"/>
                  </a:lnTo>
                  <a:lnTo>
                    <a:pt x="186" y="21"/>
                  </a:lnTo>
                  <a:lnTo>
                    <a:pt x="172" y="20"/>
                  </a:lnTo>
                  <a:lnTo>
                    <a:pt x="172" y="33"/>
                  </a:lnTo>
                  <a:lnTo>
                    <a:pt x="172" y="53"/>
                  </a:lnTo>
                  <a:lnTo>
                    <a:pt x="94" y="50"/>
                  </a:lnTo>
                  <a:lnTo>
                    <a:pt x="133" y="19"/>
                  </a:lnTo>
                  <a:lnTo>
                    <a:pt x="114" y="0"/>
                  </a:lnTo>
                  <a:lnTo>
                    <a:pt x="94" y="17"/>
                  </a:lnTo>
                  <a:lnTo>
                    <a:pt x="62" y="30"/>
                  </a:lnTo>
                  <a:lnTo>
                    <a:pt x="42" y="29"/>
                  </a:lnTo>
                  <a:lnTo>
                    <a:pt x="20" y="85"/>
                  </a:lnTo>
                  <a:lnTo>
                    <a:pt x="0" y="105"/>
                  </a:lnTo>
                  <a:lnTo>
                    <a:pt x="58" y="126"/>
                  </a:lnTo>
                  <a:lnTo>
                    <a:pt x="72" y="107"/>
                  </a:lnTo>
                  <a:lnTo>
                    <a:pt x="111" y="89"/>
                  </a:lnTo>
                  <a:lnTo>
                    <a:pt x="131" y="89"/>
                  </a:lnTo>
                  <a:lnTo>
                    <a:pt x="110" y="127"/>
                  </a:lnTo>
                  <a:lnTo>
                    <a:pt x="149" y="128"/>
                  </a:lnTo>
                  <a:lnTo>
                    <a:pt x="170" y="111"/>
                  </a:lnTo>
                  <a:lnTo>
                    <a:pt x="222" y="112"/>
                  </a:lnTo>
                  <a:lnTo>
                    <a:pt x="263" y="75"/>
                  </a:lnTo>
                  <a:lnTo>
                    <a:pt x="282" y="7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49" name="Freeform 11">
              <a:extLst>
                <a:ext uri="{FF2B5EF4-FFF2-40B4-BE49-F238E27FC236}">
                  <a16:creationId xmlns:a16="http://schemas.microsoft.com/office/drawing/2014/main" id="{C91A0692-7E2E-473C-A9BD-03D470DE3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095" y="3257550"/>
              <a:ext cx="333315" cy="211138"/>
            </a:xfrm>
            <a:custGeom>
              <a:avLst/>
              <a:gdLst>
                <a:gd name="T0" fmla="*/ 222 w 223"/>
                <a:gd name="T1" fmla="*/ 115 h 133"/>
                <a:gd name="T2" fmla="*/ 205 w 223"/>
                <a:gd name="T3" fmla="*/ 44 h 133"/>
                <a:gd name="T4" fmla="*/ 186 w 223"/>
                <a:gd name="T5" fmla="*/ 23 h 133"/>
                <a:gd name="T6" fmla="*/ 147 w 223"/>
                <a:gd name="T7" fmla="*/ 22 h 133"/>
                <a:gd name="T8" fmla="*/ 95 w 223"/>
                <a:gd name="T9" fmla="*/ 2 h 133"/>
                <a:gd name="T10" fmla="*/ 75 w 223"/>
                <a:gd name="T11" fmla="*/ 0 h 133"/>
                <a:gd name="T12" fmla="*/ 56 w 223"/>
                <a:gd name="T13" fmla="*/ 18 h 133"/>
                <a:gd name="T14" fmla="*/ 35 w 223"/>
                <a:gd name="T15" fmla="*/ 57 h 133"/>
                <a:gd name="T16" fmla="*/ 0 w 223"/>
                <a:gd name="T17" fmla="*/ 108 h 133"/>
                <a:gd name="T18" fmla="*/ 20 w 223"/>
                <a:gd name="T19" fmla="*/ 109 h 133"/>
                <a:gd name="T20" fmla="*/ 52 w 223"/>
                <a:gd name="T21" fmla="*/ 96 h 133"/>
                <a:gd name="T22" fmla="*/ 72 w 223"/>
                <a:gd name="T23" fmla="*/ 79 h 133"/>
                <a:gd name="T24" fmla="*/ 91 w 223"/>
                <a:gd name="T25" fmla="*/ 98 h 133"/>
                <a:gd name="T26" fmla="*/ 52 w 223"/>
                <a:gd name="T27" fmla="*/ 130 h 133"/>
                <a:gd name="T28" fmla="*/ 131 w 223"/>
                <a:gd name="T29" fmla="*/ 132 h 133"/>
                <a:gd name="T30" fmla="*/ 131 w 223"/>
                <a:gd name="T31" fmla="*/ 99 h 133"/>
                <a:gd name="T32" fmla="*/ 144 w 223"/>
                <a:gd name="T33" fmla="*/ 100 h 133"/>
                <a:gd name="T34" fmla="*/ 163 w 223"/>
                <a:gd name="T35" fmla="*/ 114 h 133"/>
                <a:gd name="T36" fmla="*/ 222 w 223"/>
                <a:gd name="T37" fmla="*/ 115 h 13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23" h="133">
                  <a:moveTo>
                    <a:pt x="222" y="115"/>
                  </a:moveTo>
                  <a:lnTo>
                    <a:pt x="205" y="44"/>
                  </a:lnTo>
                  <a:lnTo>
                    <a:pt x="186" y="23"/>
                  </a:lnTo>
                  <a:lnTo>
                    <a:pt x="147" y="22"/>
                  </a:lnTo>
                  <a:lnTo>
                    <a:pt x="95" y="2"/>
                  </a:lnTo>
                  <a:lnTo>
                    <a:pt x="75" y="0"/>
                  </a:lnTo>
                  <a:lnTo>
                    <a:pt x="56" y="18"/>
                  </a:lnTo>
                  <a:lnTo>
                    <a:pt x="35" y="57"/>
                  </a:lnTo>
                  <a:lnTo>
                    <a:pt x="0" y="108"/>
                  </a:lnTo>
                  <a:lnTo>
                    <a:pt x="20" y="109"/>
                  </a:lnTo>
                  <a:lnTo>
                    <a:pt x="52" y="96"/>
                  </a:lnTo>
                  <a:lnTo>
                    <a:pt x="72" y="79"/>
                  </a:lnTo>
                  <a:lnTo>
                    <a:pt x="91" y="98"/>
                  </a:lnTo>
                  <a:lnTo>
                    <a:pt x="52" y="130"/>
                  </a:lnTo>
                  <a:lnTo>
                    <a:pt x="131" y="132"/>
                  </a:lnTo>
                  <a:lnTo>
                    <a:pt x="131" y="99"/>
                  </a:lnTo>
                  <a:lnTo>
                    <a:pt x="144" y="100"/>
                  </a:lnTo>
                  <a:lnTo>
                    <a:pt x="163" y="114"/>
                  </a:lnTo>
                  <a:lnTo>
                    <a:pt x="222" y="115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50" name="Freeform 12">
              <a:extLst>
                <a:ext uri="{FF2B5EF4-FFF2-40B4-BE49-F238E27FC236}">
                  <a16:creationId xmlns:a16="http://schemas.microsoft.com/office/drawing/2014/main" id="{782EE0FA-F89D-4BE4-BFDF-13D5AC20C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6966" y="3100387"/>
              <a:ext cx="388619" cy="452438"/>
            </a:xfrm>
            <a:custGeom>
              <a:avLst/>
              <a:gdLst>
                <a:gd name="T0" fmla="*/ 259 w 260"/>
                <a:gd name="T1" fmla="*/ 101 h 285"/>
                <a:gd name="T2" fmla="*/ 202 w 260"/>
                <a:gd name="T3" fmla="*/ 66 h 285"/>
                <a:gd name="T4" fmla="*/ 189 w 260"/>
                <a:gd name="T5" fmla="*/ 66 h 285"/>
                <a:gd name="T6" fmla="*/ 151 w 260"/>
                <a:gd name="T7" fmla="*/ 25 h 285"/>
                <a:gd name="T8" fmla="*/ 93 w 260"/>
                <a:gd name="T9" fmla="*/ 2 h 285"/>
                <a:gd name="T10" fmla="*/ 2 w 260"/>
                <a:gd name="T11" fmla="*/ 0 h 285"/>
                <a:gd name="T12" fmla="*/ 1 w 260"/>
                <a:gd name="T13" fmla="*/ 39 h 285"/>
                <a:gd name="T14" fmla="*/ 0 w 260"/>
                <a:gd name="T15" fmla="*/ 78 h 285"/>
                <a:gd name="T16" fmla="*/ 17 w 260"/>
                <a:gd name="T17" fmla="*/ 150 h 285"/>
                <a:gd name="T18" fmla="*/ 15 w 260"/>
                <a:gd name="T19" fmla="*/ 188 h 285"/>
                <a:gd name="T20" fmla="*/ 52 w 260"/>
                <a:gd name="T21" fmla="*/ 242 h 285"/>
                <a:gd name="T22" fmla="*/ 52 w 260"/>
                <a:gd name="T23" fmla="*/ 262 h 285"/>
                <a:gd name="T24" fmla="*/ 84 w 260"/>
                <a:gd name="T25" fmla="*/ 262 h 285"/>
                <a:gd name="T26" fmla="*/ 104 w 260"/>
                <a:gd name="T27" fmla="*/ 282 h 285"/>
                <a:gd name="T28" fmla="*/ 122 w 260"/>
                <a:gd name="T29" fmla="*/ 284 h 285"/>
                <a:gd name="T30" fmla="*/ 142 w 260"/>
                <a:gd name="T31" fmla="*/ 264 h 285"/>
                <a:gd name="T32" fmla="*/ 164 w 260"/>
                <a:gd name="T33" fmla="*/ 207 h 285"/>
                <a:gd name="T34" fmla="*/ 199 w 260"/>
                <a:gd name="T35" fmla="*/ 156 h 285"/>
                <a:gd name="T36" fmla="*/ 220 w 260"/>
                <a:gd name="T37" fmla="*/ 118 h 285"/>
                <a:gd name="T38" fmla="*/ 239 w 260"/>
                <a:gd name="T39" fmla="*/ 99 h 285"/>
                <a:gd name="T40" fmla="*/ 259 w 260"/>
                <a:gd name="T41" fmla="*/ 101 h 28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0" h="285">
                  <a:moveTo>
                    <a:pt x="259" y="101"/>
                  </a:moveTo>
                  <a:lnTo>
                    <a:pt x="202" y="66"/>
                  </a:lnTo>
                  <a:lnTo>
                    <a:pt x="189" y="66"/>
                  </a:lnTo>
                  <a:lnTo>
                    <a:pt x="151" y="25"/>
                  </a:lnTo>
                  <a:lnTo>
                    <a:pt x="93" y="2"/>
                  </a:lnTo>
                  <a:lnTo>
                    <a:pt x="2" y="0"/>
                  </a:lnTo>
                  <a:lnTo>
                    <a:pt x="1" y="39"/>
                  </a:lnTo>
                  <a:lnTo>
                    <a:pt x="0" y="78"/>
                  </a:lnTo>
                  <a:lnTo>
                    <a:pt x="17" y="150"/>
                  </a:lnTo>
                  <a:lnTo>
                    <a:pt x="15" y="188"/>
                  </a:lnTo>
                  <a:lnTo>
                    <a:pt x="52" y="242"/>
                  </a:lnTo>
                  <a:lnTo>
                    <a:pt x="52" y="262"/>
                  </a:lnTo>
                  <a:lnTo>
                    <a:pt x="84" y="262"/>
                  </a:lnTo>
                  <a:lnTo>
                    <a:pt x="104" y="282"/>
                  </a:lnTo>
                  <a:lnTo>
                    <a:pt x="122" y="284"/>
                  </a:lnTo>
                  <a:lnTo>
                    <a:pt x="142" y="264"/>
                  </a:lnTo>
                  <a:lnTo>
                    <a:pt x="164" y="207"/>
                  </a:lnTo>
                  <a:lnTo>
                    <a:pt x="199" y="156"/>
                  </a:lnTo>
                  <a:lnTo>
                    <a:pt x="220" y="118"/>
                  </a:lnTo>
                  <a:lnTo>
                    <a:pt x="239" y="99"/>
                  </a:lnTo>
                  <a:lnTo>
                    <a:pt x="259" y="10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243FE8C0-BC35-46FD-88A0-0B4B40D89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475" y="3098800"/>
              <a:ext cx="503709" cy="757238"/>
            </a:xfrm>
            <a:custGeom>
              <a:avLst/>
              <a:gdLst>
                <a:gd name="T0" fmla="*/ 266 w 337"/>
                <a:gd name="T1" fmla="*/ 0 h 477"/>
                <a:gd name="T2" fmla="*/ 251 w 337"/>
                <a:gd name="T3" fmla="*/ 20 h 477"/>
                <a:gd name="T4" fmla="*/ 232 w 337"/>
                <a:gd name="T5" fmla="*/ 18 h 477"/>
                <a:gd name="T6" fmla="*/ 212 w 337"/>
                <a:gd name="T7" fmla="*/ 37 h 477"/>
                <a:gd name="T8" fmla="*/ 193 w 337"/>
                <a:gd name="T9" fmla="*/ 75 h 477"/>
                <a:gd name="T10" fmla="*/ 192 w 337"/>
                <a:gd name="T11" fmla="*/ 108 h 477"/>
                <a:gd name="T12" fmla="*/ 169 w 337"/>
                <a:gd name="T13" fmla="*/ 166 h 477"/>
                <a:gd name="T14" fmla="*/ 168 w 337"/>
                <a:gd name="T15" fmla="*/ 197 h 477"/>
                <a:gd name="T16" fmla="*/ 149 w 337"/>
                <a:gd name="T17" fmla="*/ 217 h 477"/>
                <a:gd name="T18" fmla="*/ 95 w 337"/>
                <a:gd name="T19" fmla="*/ 235 h 477"/>
                <a:gd name="T20" fmla="*/ 56 w 337"/>
                <a:gd name="T21" fmla="*/ 252 h 477"/>
                <a:gd name="T22" fmla="*/ 22 w 337"/>
                <a:gd name="T23" fmla="*/ 290 h 477"/>
                <a:gd name="T24" fmla="*/ 0 w 337"/>
                <a:gd name="T25" fmla="*/ 362 h 477"/>
                <a:gd name="T26" fmla="*/ 17 w 337"/>
                <a:gd name="T27" fmla="*/ 434 h 477"/>
                <a:gd name="T28" fmla="*/ 17 w 337"/>
                <a:gd name="T29" fmla="*/ 453 h 477"/>
                <a:gd name="T30" fmla="*/ 30 w 337"/>
                <a:gd name="T31" fmla="*/ 454 h 477"/>
                <a:gd name="T32" fmla="*/ 68 w 337"/>
                <a:gd name="T33" fmla="*/ 475 h 477"/>
                <a:gd name="T34" fmla="*/ 107 w 337"/>
                <a:gd name="T35" fmla="*/ 476 h 477"/>
                <a:gd name="T36" fmla="*/ 141 w 337"/>
                <a:gd name="T37" fmla="*/ 439 h 477"/>
                <a:gd name="T38" fmla="*/ 142 w 337"/>
                <a:gd name="T39" fmla="*/ 419 h 477"/>
                <a:gd name="T40" fmla="*/ 129 w 337"/>
                <a:gd name="T41" fmla="*/ 406 h 477"/>
                <a:gd name="T42" fmla="*/ 129 w 337"/>
                <a:gd name="T43" fmla="*/ 386 h 477"/>
                <a:gd name="T44" fmla="*/ 144 w 337"/>
                <a:gd name="T45" fmla="*/ 367 h 477"/>
                <a:gd name="T46" fmla="*/ 182 w 337"/>
                <a:gd name="T47" fmla="*/ 387 h 477"/>
                <a:gd name="T48" fmla="*/ 253 w 337"/>
                <a:gd name="T49" fmla="*/ 371 h 477"/>
                <a:gd name="T50" fmla="*/ 294 w 337"/>
                <a:gd name="T51" fmla="*/ 333 h 477"/>
                <a:gd name="T52" fmla="*/ 314 w 337"/>
                <a:gd name="T53" fmla="*/ 313 h 477"/>
                <a:gd name="T54" fmla="*/ 315 w 337"/>
                <a:gd name="T55" fmla="*/ 281 h 477"/>
                <a:gd name="T56" fmla="*/ 335 w 337"/>
                <a:gd name="T57" fmla="*/ 263 h 477"/>
                <a:gd name="T58" fmla="*/ 336 w 337"/>
                <a:gd name="T59" fmla="*/ 243 h 477"/>
                <a:gd name="T60" fmla="*/ 299 w 337"/>
                <a:gd name="T61" fmla="*/ 189 h 477"/>
                <a:gd name="T62" fmla="*/ 300 w 337"/>
                <a:gd name="T63" fmla="*/ 151 h 477"/>
                <a:gd name="T64" fmla="*/ 284 w 337"/>
                <a:gd name="T65" fmla="*/ 79 h 477"/>
                <a:gd name="T66" fmla="*/ 285 w 337"/>
                <a:gd name="T67" fmla="*/ 40 h 477"/>
                <a:gd name="T68" fmla="*/ 286 w 337"/>
                <a:gd name="T69" fmla="*/ 1 h 477"/>
                <a:gd name="T70" fmla="*/ 266 w 337"/>
                <a:gd name="T71" fmla="*/ 0 h 47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7" h="477">
                  <a:moveTo>
                    <a:pt x="266" y="0"/>
                  </a:moveTo>
                  <a:lnTo>
                    <a:pt x="251" y="20"/>
                  </a:lnTo>
                  <a:lnTo>
                    <a:pt x="232" y="18"/>
                  </a:lnTo>
                  <a:lnTo>
                    <a:pt x="212" y="37"/>
                  </a:lnTo>
                  <a:lnTo>
                    <a:pt x="193" y="75"/>
                  </a:lnTo>
                  <a:lnTo>
                    <a:pt x="192" y="108"/>
                  </a:lnTo>
                  <a:lnTo>
                    <a:pt x="169" y="166"/>
                  </a:lnTo>
                  <a:lnTo>
                    <a:pt x="168" y="197"/>
                  </a:lnTo>
                  <a:lnTo>
                    <a:pt x="149" y="217"/>
                  </a:lnTo>
                  <a:lnTo>
                    <a:pt x="95" y="235"/>
                  </a:lnTo>
                  <a:lnTo>
                    <a:pt x="56" y="252"/>
                  </a:lnTo>
                  <a:lnTo>
                    <a:pt x="22" y="290"/>
                  </a:lnTo>
                  <a:lnTo>
                    <a:pt x="0" y="362"/>
                  </a:lnTo>
                  <a:lnTo>
                    <a:pt x="17" y="434"/>
                  </a:lnTo>
                  <a:lnTo>
                    <a:pt x="17" y="453"/>
                  </a:lnTo>
                  <a:lnTo>
                    <a:pt x="30" y="454"/>
                  </a:lnTo>
                  <a:lnTo>
                    <a:pt x="68" y="475"/>
                  </a:lnTo>
                  <a:lnTo>
                    <a:pt x="107" y="476"/>
                  </a:lnTo>
                  <a:lnTo>
                    <a:pt x="141" y="439"/>
                  </a:lnTo>
                  <a:lnTo>
                    <a:pt x="142" y="419"/>
                  </a:lnTo>
                  <a:lnTo>
                    <a:pt x="129" y="406"/>
                  </a:lnTo>
                  <a:lnTo>
                    <a:pt x="129" y="386"/>
                  </a:lnTo>
                  <a:lnTo>
                    <a:pt x="144" y="367"/>
                  </a:lnTo>
                  <a:lnTo>
                    <a:pt x="182" y="387"/>
                  </a:lnTo>
                  <a:lnTo>
                    <a:pt x="253" y="371"/>
                  </a:lnTo>
                  <a:lnTo>
                    <a:pt x="294" y="333"/>
                  </a:lnTo>
                  <a:lnTo>
                    <a:pt x="314" y="313"/>
                  </a:lnTo>
                  <a:lnTo>
                    <a:pt x="315" y="281"/>
                  </a:lnTo>
                  <a:lnTo>
                    <a:pt x="335" y="263"/>
                  </a:lnTo>
                  <a:lnTo>
                    <a:pt x="336" y="243"/>
                  </a:lnTo>
                  <a:lnTo>
                    <a:pt x="299" y="189"/>
                  </a:lnTo>
                  <a:lnTo>
                    <a:pt x="300" y="151"/>
                  </a:lnTo>
                  <a:lnTo>
                    <a:pt x="284" y="79"/>
                  </a:lnTo>
                  <a:lnTo>
                    <a:pt x="285" y="40"/>
                  </a:lnTo>
                  <a:lnTo>
                    <a:pt x="286" y="1"/>
                  </a:lnTo>
                  <a:lnTo>
                    <a:pt x="266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54" name="Freeform 14">
              <a:extLst>
                <a:ext uri="{FF2B5EF4-FFF2-40B4-BE49-F238E27FC236}">
                  <a16:creationId xmlns:a16="http://schemas.microsoft.com/office/drawing/2014/main" id="{35E861BC-386F-4F27-86BE-DC9C86FA69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1255" y="4070350"/>
              <a:ext cx="656167" cy="555625"/>
            </a:xfrm>
            <a:custGeom>
              <a:avLst/>
              <a:gdLst>
                <a:gd name="T0" fmla="*/ 139 w 439"/>
                <a:gd name="T1" fmla="*/ 10 h 350"/>
                <a:gd name="T2" fmla="*/ 138 w 439"/>
                <a:gd name="T3" fmla="*/ 49 h 350"/>
                <a:gd name="T4" fmla="*/ 118 w 439"/>
                <a:gd name="T5" fmla="*/ 88 h 350"/>
                <a:gd name="T6" fmla="*/ 85 w 439"/>
                <a:gd name="T7" fmla="*/ 107 h 350"/>
                <a:gd name="T8" fmla="*/ 63 w 439"/>
                <a:gd name="T9" fmla="*/ 139 h 350"/>
                <a:gd name="T10" fmla="*/ 23 w 439"/>
                <a:gd name="T11" fmla="*/ 176 h 350"/>
                <a:gd name="T12" fmla="*/ 2 w 439"/>
                <a:gd name="T13" fmla="*/ 233 h 350"/>
                <a:gd name="T14" fmla="*/ 0 w 439"/>
                <a:gd name="T15" fmla="*/ 267 h 350"/>
                <a:gd name="T16" fmla="*/ 39 w 439"/>
                <a:gd name="T17" fmla="*/ 288 h 350"/>
                <a:gd name="T18" fmla="*/ 109 w 439"/>
                <a:gd name="T19" fmla="*/ 348 h 350"/>
                <a:gd name="T20" fmla="*/ 147 w 439"/>
                <a:gd name="T21" fmla="*/ 349 h 350"/>
                <a:gd name="T22" fmla="*/ 188 w 439"/>
                <a:gd name="T23" fmla="*/ 312 h 350"/>
                <a:gd name="T24" fmla="*/ 241 w 439"/>
                <a:gd name="T25" fmla="*/ 294 h 350"/>
                <a:gd name="T26" fmla="*/ 319 w 439"/>
                <a:gd name="T27" fmla="*/ 297 h 350"/>
                <a:gd name="T28" fmla="*/ 353 w 439"/>
                <a:gd name="T29" fmla="*/ 259 h 350"/>
                <a:gd name="T30" fmla="*/ 353 w 439"/>
                <a:gd name="T31" fmla="*/ 246 h 350"/>
                <a:gd name="T32" fmla="*/ 334 w 439"/>
                <a:gd name="T33" fmla="*/ 206 h 350"/>
                <a:gd name="T34" fmla="*/ 356 w 439"/>
                <a:gd name="T35" fmla="*/ 189 h 350"/>
                <a:gd name="T36" fmla="*/ 357 w 439"/>
                <a:gd name="T37" fmla="*/ 149 h 350"/>
                <a:gd name="T38" fmla="*/ 376 w 439"/>
                <a:gd name="T39" fmla="*/ 136 h 350"/>
                <a:gd name="T40" fmla="*/ 398 w 439"/>
                <a:gd name="T41" fmla="*/ 98 h 350"/>
                <a:gd name="T42" fmla="*/ 436 w 439"/>
                <a:gd name="T43" fmla="*/ 119 h 350"/>
                <a:gd name="T44" fmla="*/ 438 w 439"/>
                <a:gd name="T45" fmla="*/ 60 h 350"/>
                <a:gd name="T46" fmla="*/ 420 w 439"/>
                <a:gd name="T47" fmla="*/ 21 h 350"/>
                <a:gd name="T48" fmla="*/ 342 w 439"/>
                <a:gd name="T49" fmla="*/ 5 h 350"/>
                <a:gd name="T50" fmla="*/ 308 w 439"/>
                <a:gd name="T51" fmla="*/ 16 h 350"/>
                <a:gd name="T52" fmla="*/ 288 w 439"/>
                <a:gd name="T53" fmla="*/ 36 h 350"/>
                <a:gd name="T54" fmla="*/ 250 w 439"/>
                <a:gd name="T55" fmla="*/ 15 h 350"/>
                <a:gd name="T56" fmla="*/ 231 w 439"/>
                <a:gd name="T57" fmla="*/ 1 h 350"/>
                <a:gd name="T58" fmla="*/ 199 w 439"/>
                <a:gd name="T59" fmla="*/ 0 h 350"/>
                <a:gd name="T60" fmla="*/ 159 w 439"/>
                <a:gd name="T61" fmla="*/ 12 h 350"/>
                <a:gd name="T62" fmla="*/ 139 w 439"/>
                <a:gd name="T63" fmla="*/ 10 h 35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39" h="350">
                  <a:moveTo>
                    <a:pt x="139" y="10"/>
                  </a:moveTo>
                  <a:lnTo>
                    <a:pt x="138" y="49"/>
                  </a:lnTo>
                  <a:lnTo>
                    <a:pt x="118" y="88"/>
                  </a:lnTo>
                  <a:lnTo>
                    <a:pt x="85" y="107"/>
                  </a:lnTo>
                  <a:lnTo>
                    <a:pt x="63" y="139"/>
                  </a:lnTo>
                  <a:lnTo>
                    <a:pt x="23" y="176"/>
                  </a:lnTo>
                  <a:lnTo>
                    <a:pt x="2" y="233"/>
                  </a:lnTo>
                  <a:lnTo>
                    <a:pt x="0" y="267"/>
                  </a:lnTo>
                  <a:lnTo>
                    <a:pt x="39" y="288"/>
                  </a:lnTo>
                  <a:lnTo>
                    <a:pt x="109" y="348"/>
                  </a:lnTo>
                  <a:lnTo>
                    <a:pt x="147" y="349"/>
                  </a:lnTo>
                  <a:lnTo>
                    <a:pt x="188" y="312"/>
                  </a:lnTo>
                  <a:lnTo>
                    <a:pt x="241" y="294"/>
                  </a:lnTo>
                  <a:lnTo>
                    <a:pt x="319" y="297"/>
                  </a:lnTo>
                  <a:lnTo>
                    <a:pt x="353" y="259"/>
                  </a:lnTo>
                  <a:lnTo>
                    <a:pt x="353" y="246"/>
                  </a:lnTo>
                  <a:lnTo>
                    <a:pt x="334" y="206"/>
                  </a:lnTo>
                  <a:lnTo>
                    <a:pt x="356" y="189"/>
                  </a:lnTo>
                  <a:lnTo>
                    <a:pt x="357" y="149"/>
                  </a:lnTo>
                  <a:lnTo>
                    <a:pt x="376" y="136"/>
                  </a:lnTo>
                  <a:lnTo>
                    <a:pt x="398" y="98"/>
                  </a:lnTo>
                  <a:lnTo>
                    <a:pt x="436" y="119"/>
                  </a:lnTo>
                  <a:lnTo>
                    <a:pt x="438" y="60"/>
                  </a:lnTo>
                  <a:lnTo>
                    <a:pt x="420" y="21"/>
                  </a:lnTo>
                  <a:lnTo>
                    <a:pt x="342" y="5"/>
                  </a:lnTo>
                  <a:lnTo>
                    <a:pt x="308" y="16"/>
                  </a:lnTo>
                  <a:lnTo>
                    <a:pt x="288" y="36"/>
                  </a:lnTo>
                  <a:lnTo>
                    <a:pt x="250" y="15"/>
                  </a:lnTo>
                  <a:lnTo>
                    <a:pt x="231" y="1"/>
                  </a:lnTo>
                  <a:lnTo>
                    <a:pt x="199" y="0"/>
                  </a:lnTo>
                  <a:lnTo>
                    <a:pt x="159" y="12"/>
                  </a:lnTo>
                  <a:lnTo>
                    <a:pt x="139" y="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56" name="Rectangle 15">
              <a:extLst>
                <a:ext uri="{FF2B5EF4-FFF2-40B4-BE49-F238E27FC236}">
                  <a16:creationId xmlns:a16="http://schemas.microsoft.com/office/drawing/2014/main" id="{F7B434A5-9AFA-488C-B690-26747B55D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0442" y="4241800"/>
              <a:ext cx="198635" cy="10159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endParaRPr lang="pt-BR" sz="778" b="1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58" name="Rectangle 19">
              <a:extLst>
                <a:ext uri="{FF2B5EF4-FFF2-40B4-BE49-F238E27FC236}">
                  <a16:creationId xmlns:a16="http://schemas.microsoft.com/office/drawing/2014/main" id="{1D4BA18D-8FF4-4F85-B376-571686D5C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7528" y="4459287"/>
              <a:ext cx="297443" cy="1825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r>
                <a:rPr lang="pt-BR" sz="778" b="1" dirty="0">
                  <a:solidFill>
                    <a:prstClr val="black"/>
                  </a:solidFill>
                  <a:latin typeface="Univers for KPMG" panose="020B0603020202020204" pitchFamily="34" charset="0"/>
                </a:rPr>
                <a:t>MG</a:t>
              </a:r>
            </a:p>
          </p:txBody>
        </p:sp>
        <p:grpSp>
          <p:nvGrpSpPr>
            <p:cNvPr id="59" name="Group 24">
              <a:extLst>
                <a:ext uri="{FF2B5EF4-FFF2-40B4-BE49-F238E27FC236}">
                  <a16:creationId xmlns:a16="http://schemas.microsoft.com/office/drawing/2014/main" id="{BC835744-3862-47EC-81D6-2B22AD3EF1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769" y="1897062"/>
              <a:ext cx="2874282" cy="2232025"/>
              <a:chOff x="804" y="1437"/>
              <a:chExt cx="1923" cy="1406"/>
            </a:xfrm>
            <a:solidFill>
              <a:srgbClr val="409DAD"/>
            </a:solidFill>
          </p:grpSpPr>
          <p:sp>
            <p:nvSpPr>
              <p:cNvPr id="71" name="Freeform 25">
                <a:extLst>
                  <a:ext uri="{FF2B5EF4-FFF2-40B4-BE49-F238E27FC236}">
                    <a16:creationId xmlns:a16="http://schemas.microsoft.com/office/drawing/2014/main" id="{9EF261E4-23DE-49CE-9C36-C9EF0F049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8" y="1683"/>
                <a:ext cx="326" cy="401"/>
              </a:xfrm>
              <a:custGeom>
                <a:avLst/>
                <a:gdLst>
                  <a:gd name="T0" fmla="*/ 324 w 326"/>
                  <a:gd name="T1" fmla="*/ 335 h 401"/>
                  <a:gd name="T2" fmla="*/ 264 w 326"/>
                  <a:gd name="T3" fmla="*/ 332 h 401"/>
                  <a:gd name="T4" fmla="*/ 245 w 326"/>
                  <a:gd name="T5" fmla="*/ 345 h 401"/>
                  <a:gd name="T6" fmla="*/ 244 w 326"/>
                  <a:gd name="T7" fmla="*/ 364 h 401"/>
                  <a:gd name="T8" fmla="*/ 224 w 326"/>
                  <a:gd name="T9" fmla="*/ 383 h 401"/>
                  <a:gd name="T10" fmla="*/ 211 w 326"/>
                  <a:gd name="T11" fmla="*/ 383 h 401"/>
                  <a:gd name="T12" fmla="*/ 192 w 326"/>
                  <a:gd name="T13" fmla="*/ 362 h 401"/>
                  <a:gd name="T14" fmla="*/ 172 w 326"/>
                  <a:gd name="T15" fmla="*/ 361 h 401"/>
                  <a:gd name="T16" fmla="*/ 151 w 326"/>
                  <a:gd name="T17" fmla="*/ 400 h 401"/>
                  <a:gd name="T18" fmla="*/ 114 w 326"/>
                  <a:gd name="T19" fmla="*/ 379 h 401"/>
                  <a:gd name="T20" fmla="*/ 101 w 326"/>
                  <a:gd name="T21" fmla="*/ 359 h 401"/>
                  <a:gd name="T22" fmla="*/ 115 w 326"/>
                  <a:gd name="T23" fmla="*/ 340 h 401"/>
                  <a:gd name="T24" fmla="*/ 116 w 326"/>
                  <a:gd name="T25" fmla="*/ 288 h 401"/>
                  <a:gd name="T26" fmla="*/ 106 w 326"/>
                  <a:gd name="T27" fmla="*/ 249 h 401"/>
                  <a:gd name="T28" fmla="*/ 106 w 326"/>
                  <a:gd name="T29" fmla="*/ 217 h 401"/>
                  <a:gd name="T30" fmla="*/ 87 w 326"/>
                  <a:gd name="T31" fmla="*/ 197 h 401"/>
                  <a:gd name="T32" fmla="*/ 49 w 326"/>
                  <a:gd name="T33" fmla="*/ 176 h 401"/>
                  <a:gd name="T34" fmla="*/ 32 w 326"/>
                  <a:gd name="T35" fmla="*/ 137 h 401"/>
                  <a:gd name="T36" fmla="*/ 32 w 326"/>
                  <a:gd name="T37" fmla="*/ 104 h 401"/>
                  <a:gd name="T38" fmla="*/ 0 w 326"/>
                  <a:gd name="T39" fmla="*/ 83 h 401"/>
                  <a:gd name="T40" fmla="*/ 14 w 326"/>
                  <a:gd name="T41" fmla="*/ 64 h 401"/>
                  <a:gd name="T42" fmla="*/ 91 w 326"/>
                  <a:gd name="T43" fmla="*/ 86 h 401"/>
                  <a:gd name="T44" fmla="*/ 111 w 326"/>
                  <a:gd name="T45" fmla="*/ 86 h 401"/>
                  <a:gd name="T46" fmla="*/ 124 w 326"/>
                  <a:gd name="T47" fmla="*/ 107 h 401"/>
                  <a:gd name="T48" fmla="*/ 144 w 326"/>
                  <a:gd name="T49" fmla="*/ 69 h 401"/>
                  <a:gd name="T50" fmla="*/ 224 w 326"/>
                  <a:gd name="T51" fmla="*/ 32 h 401"/>
                  <a:gd name="T52" fmla="*/ 224 w 326"/>
                  <a:gd name="T53" fmla="*/ 0 h 401"/>
                  <a:gd name="T54" fmla="*/ 257 w 326"/>
                  <a:gd name="T55" fmla="*/ 13 h 401"/>
                  <a:gd name="T56" fmla="*/ 256 w 326"/>
                  <a:gd name="T57" fmla="*/ 52 h 401"/>
                  <a:gd name="T58" fmla="*/ 275 w 326"/>
                  <a:gd name="T59" fmla="*/ 53 h 401"/>
                  <a:gd name="T60" fmla="*/ 293 w 326"/>
                  <a:gd name="T61" fmla="*/ 94 h 401"/>
                  <a:gd name="T62" fmla="*/ 272 w 326"/>
                  <a:gd name="T63" fmla="*/ 145 h 401"/>
                  <a:gd name="T64" fmla="*/ 288 w 326"/>
                  <a:gd name="T65" fmla="*/ 224 h 401"/>
                  <a:gd name="T66" fmla="*/ 307 w 326"/>
                  <a:gd name="T67" fmla="*/ 237 h 401"/>
                  <a:gd name="T68" fmla="*/ 325 w 326"/>
                  <a:gd name="T69" fmla="*/ 296 h 401"/>
                  <a:gd name="T70" fmla="*/ 324 w 326"/>
                  <a:gd name="T71" fmla="*/ 335 h 401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401">
                    <a:moveTo>
                      <a:pt x="324" y="335"/>
                    </a:moveTo>
                    <a:lnTo>
                      <a:pt x="264" y="332"/>
                    </a:lnTo>
                    <a:lnTo>
                      <a:pt x="245" y="345"/>
                    </a:lnTo>
                    <a:lnTo>
                      <a:pt x="244" y="364"/>
                    </a:lnTo>
                    <a:lnTo>
                      <a:pt x="224" y="383"/>
                    </a:lnTo>
                    <a:lnTo>
                      <a:pt x="211" y="383"/>
                    </a:lnTo>
                    <a:lnTo>
                      <a:pt x="192" y="362"/>
                    </a:lnTo>
                    <a:lnTo>
                      <a:pt x="172" y="361"/>
                    </a:lnTo>
                    <a:lnTo>
                      <a:pt x="151" y="400"/>
                    </a:lnTo>
                    <a:lnTo>
                      <a:pt x="114" y="379"/>
                    </a:lnTo>
                    <a:lnTo>
                      <a:pt x="101" y="359"/>
                    </a:lnTo>
                    <a:lnTo>
                      <a:pt x="115" y="340"/>
                    </a:lnTo>
                    <a:lnTo>
                      <a:pt x="116" y="288"/>
                    </a:lnTo>
                    <a:lnTo>
                      <a:pt x="106" y="249"/>
                    </a:lnTo>
                    <a:lnTo>
                      <a:pt x="106" y="217"/>
                    </a:lnTo>
                    <a:lnTo>
                      <a:pt x="87" y="197"/>
                    </a:lnTo>
                    <a:lnTo>
                      <a:pt x="49" y="176"/>
                    </a:lnTo>
                    <a:lnTo>
                      <a:pt x="32" y="137"/>
                    </a:lnTo>
                    <a:lnTo>
                      <a:pt x="32" y="104"/>
                    </a:lnTo>
                    <a:lnTo>
                      <a:pt x="0" y="83"/>
                    </a:lnTo>
                    <a:lnTo>
                      <a:pt x="14" y="64"/>
                    </a:lnTo>
                    <a:lnTo>
                      <a:pt x="91" y="86"/>
                    </a:lnTo>
                    <a:lnTo>
                      <a:pt x="111" y="86"/>
                    </a:lnTo>
                    <a:lnTo>
                      <a:pt x="124" y="107"/>
                    </a:lnTo>
                    <a:lnTo>
                      <a:pt x="144" y="69"/>
                    </a:lnTo>
                    <a:lnTo>
                      <a:pt x="224" y="32"/>
                    </a:lnTo>
                    <a:lnTo>
                      <a:pt x="224" y="0"/>
                    </a:lnTo>
                    <a:lnTo>
                      <a:pt x="257" y="13"/>
                    </a:lnTo>
                    <a:lnTo>
                      <a:pt x="256" y="52"/>
                    </a:lnTo>
                    <a:lnTo>
                      <a:pt x="275" y="53"/>
                    </a:lnTo>
                    <a:lnTo>
                      <a:pt x="293" y="94"/>
                    </a:lnTo>
                    <a:lnTo>
                      <a:pt x="272" y="145"/>
                    </a:lnTo>
                    <a:lnTo>
                      <a:pt x="288" y="224"/>
                    </a:lnTo>
                    <a:lnTo>
                      <a:pt x="307" y="237"/>
                    </a:lnTo>
                    <a:lnTo>
                      <a:pt x="325" y="296"/>
                    </a:lnTo>
                    <a:lnTo>
                      <a:pt x="324" y="335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72" name="Freeform 26">
                <a:extLst>
                  <a:ext uri="{FF2B5EF4-FFF2-40B4-BE49-F238E27FC236}">
                    <a16:creationId xmlns:a16="http://schemas.microsoft.com/office/drawing/2014/main" id="{F3AE8C15-E0E8-4079-A582-1522C08B4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8" y="2075"/>
                <a:ext cx="409" cy="553"/>
              </a:xfrm>
              <a:custGeom>
                <a:avLst/>
                <a:gdLst>
                  <a:gd name="T0" fmla="*/ 139 w 409"/>
                  <a:gd name="T1" fmla="*/ 0 h 553"/>
                  <a:gd name="T2" fmla="*/ 137 w 409"/>
                  <a:gd name="T3" fmla="*/ 59 h 553"/>
                  <a:gd name="T4" fmla="*/ 115 w 409"/>
                  <a:gd name="T5" fmla="*/ 128 h 553"/>
                  <a:gd name="T6" fmla="*/ 94 w 409"/>
                  <a:gd name="T7" fmla="*/ 186 h 553"/>
                  <a:gd name="T8" fmla="*/ 60 w 409"/>
                  <a:gd name="T9" fmla="*/ 218 h 553"/>
                  <a:gd name="T10" fmla="*/ 20 w 409"/>
                  <a:gd name="T11" fmla="*/ 237 h 553"/>
                  <a:gd name="T12" fmla="*/ 0 w 409"/>
                  <a:gd name="T13" fmla="*/ 254 h 553"/>
                  <a:gd name="T14" fmla="*/ 39 w 409"/>
                  <a:gd name="T15" fmla="*/ 256 h 553"/>
                  <a:gd name="T16" fmla="*/ 58 w 409"/>
                  <a:gd name="T17" fmla="*/ 276 h 553"/>
                  <a:gd name="T18" fmla="*/ 57 w 409"/>
                  <a:gd name="T19" fmla="*/ 295 h 553"/>
                  <a:gd name="T20" fmla="*/ 37 w 409"/>
                  <a:gd name="T21" fmla="*/ 327 h 553"/>
                  <a:gd name="T22" fmla="*/ 54 w 409"/>
                  <a:gd name="T23" fmla="*/ 386 h 553"/>
                  <a:gd name="T24" fmla="*/ 86 w 409"/>
                  <a:gd name="T25" fmla="*/ 406 h 553"/>
                  <a:gd name="T26" fmla="*/ 106 w 409"/>
                  <a:gd name="T27" fmla="*/ 387 h 553"/>
                  <a:gd name="T28" fmla="*/ 125 w 409"/>
                  <a:gd name="T29" fmla="*/ 407 h 553"/>
                  <a:gd name="T30" fmla="*/ 125 w 409"/>
                  <a:gd name="T31" fmla="*/ 420 h 553"/>
                  <a:gd name="T32" fmla="*/ 104 w 409"/>
                  <a:gd name="T33" fmla="*/ 439 h 553"/>
                  <a:gd name="T34" fmla="*/ 83 w 409"/>
                  <a:gd name="T35" fmla="*/ 478 h 553"/>
                  <a:gd name="T36" fmla="*/ 101 w 409"/>
                  <a:gd name="T37" fmla="*/ 518 h 553"/>
                  <a:gd name="T38" fmla="*/ 139 w 409"/>
                  <a:gd name="T39" fmla="*/ 552 h 553"/>
                  <a:gd name="T40" fmla="*/ 159 w 409"/>
                  <a:gd name="T41" fmla="*/ 552 h 553"/>
                  <a:gd name="T42" fmla="*/ 141 w 409"/>
                  <a:gd name="T43" fmla="*/ 481 h 553"/>
                  <a:gd name="T44" fmla="*/ 164 w 409"/>
                  <a:gd name="T45" fmla="*/ 409 h 553"/>
                  <a:gd name="T46" fmla="*/ 197 w 409"/>
                  <a:gd name="T47" fmla="*/ 371 h 553"/>
                  <a:gd name="T48" fmla="*/ 237 w 409"/>
                  <a:gd name="T49" fmla="*/ 353 h 553"/>
                  <a:gd name="T50" fmla="*/ 291 w 409"/>
                  <a:gd name="T51" fmla="*/ 336 h 553"/>
                  <a:gd name="T52" fmla="*/ 310 w 409"/>
                  <a:gd name="T53" fmla="*/ 316 h 553"/>
                  <a:gd name="T54" fmla="*/ 311 w 409"/>
                  <a:gd name="T55" fmla="*/ 285 h 553"/>
                  <a:gd name="T56" fmla="*/ 333 w 409"/>
                  <a:gd name="T57" fmla="*/ 227 h 553"/>
                  <a:gd name="T58" fmla="*/ 335 w 409"/>
                  <a:gd name="T59" fmla="*/ 194 h 553"/>
                  <a:gd name="T60" fmla="*/ 354 w 409"/>
                  <a:gd name="T61" fmla="*/ 156 h 553"/>
                  <a:gd name="T62" fmla="*/ 374 w 409"/>
                  <a:gd name="T63" fmla="*/ 137 h 553"/>
                  <a:gd name="T64" fmla="*/ 393 w 409"/>
                  <a:gd name="T65" fmla="*/ 139 h 553"/>
                  <a:gd name="T66" fmla="*/ 408 w 409"/>
                  <a:gd name="T67" fmla="*/ 119 h 553"/>
                  <a:gd name="T68" fmla="*/ 395 w 409"/>
                  <a:gd name="T69" fmla="*/ 119 h 553"/>
                  <a:gd name="T70" fmla="*/ 356 w 409"/>
                  <a:gd name="T71" fmla="*/ 98 h 553"/>
                  <a:gd name="T72" fmla="*/ 299 w 409"/>
                  <a:gd name="T73" fmla="*/ 84 h 553"/>
                  <a:gd name="T74" fmla="*/ 267 w 409"/>
                  <a:gd name="T75" fmla="*/ 64 h 553"/>
                  <a:gd name="T76" fmla="*/ 246 w 409"/>
                  <a:gd name="T77" fmla="*/ 94 h 553"/>
                  <a:gd name="T78" fmla="*/ 247 w 409"/>
                  <a:gd name="T79" fmla="*/ 63 h 553"/>
                  <a:gd name="T80" fmla="*/ 209 w 409"/>
                  <a:gd name="T81" fmla="*/ 41 h 553"/>
                  <a:gd name="T82" fmla="*/ 191 w 409"/>
                  <a:gd name="T83" fmla="*/ 22 h 553"/>
                  <a:gd name="T84" fmla="*/ 139 w 409"/>
                  <a:gd name="T85" fmla="*/ 0 h 55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409" h="553">
                    <a:moveTo>
                      <a:pt x="139" y="0"/>
                    </a:moveTo>
                    <a:lnTo>
                      <a:pt x="137" y="59"/>
                    </a:lnTo>
                    <a:lnTo>
                      <a:pt x="115" y="128"/>
                    </a:lnTo>
                    <a:lnTo>
                      <a:pt x="94" y="186"/>
                    </a:lnTo>
                    <a:lnTo>
                      <a:pt x="60" y="218"/>
                    </a:lnTo>
                    <a:lnTo>
                      <a:pt x="20" y="237"/>
                    </a:lnTo>
                    <a:lnTo>
                      <a:pt x="0" y="254"/>
                    </a:lnTo>
                    <a:lnTo>
                      <a:pt x="39" y="256"/>
                    </a:lnTo>
                    <a:lnTo>
                      <a:pt x="58" y="276"/>
                    </a:lnTo>
                    <a:lnTo>
                      <a:pt x="57" y="295"/>
                    </a:lnTo>
                    <a:lnTo>
                      <a:pt x="37" y="327"/>
                    </a:lnTo>
                    <a:lnTo>
                      <a:pt x="54" y="386"/>
                    </a:lnTo>
                    <a:lnTo>
                      <a:pt x="86" y="406"/>
                    </a:lnTo>
                    <a:lnTo>
                      <a:pt x="106" y="387"/>
                    </a:lnTo>
                    <a:lnTo>
                      <a:pt x="125" y="407"/>
                    </a:lnTo>
                    <a:lnTo>
                      <a:pt x="125" y="420"/>
                    </a:lnTo>
                    <a:lnTo>
                      <a:pt x="104" y="439"/>
                    </a:lnTo>
                    <a:lnTo>
                      <a:pt x="83" y="478"/>
                    </a:lnTo>
                    <a:lnTo>
                      <a:pt x="101" y="518"/>
                    </a:lnTo>
                    <a:lnTo>
                      <a:pt x="139" y="552"/>
                    </a:lnTo>
                    <a:lnTo>
                      <a:pt x="159" y="552"/>
                    </a:lnTo>
                    <a:lnTo>
                      <a:pt x="141" y="481"/>
                    </a:lnTo>
                    <a:lnTo>
                      <a:pt x="164" y="409"/>
                    </a:lnTo>
                    <a:lnTo>
                      <a:pt x="197" y="371"/>
                    </a:lnTo>
                    <a:lnTo>
                      <a:pt x="237" y="353"/>
                    </a:lnTo>
                    <a:lnTo>
                      <a:pt x="291" y="336"/>
                    </a:lnTo>
                    <a:lnTo>
                      <a:pt x="310" y="316"/>
                    </a:lnTo>
                    <a:lnTo>
                      <a:pt x="311" y="285"/>
                    </a:lnTo>
                    <a:lnTo>
                      <a:pt x="333" y="227"/>
                    </a:lnTo>
                    <a:lnTo>
                      <a:pt x="335" y="194"/>
                    </a:lnTo>
                    <a:lnTo>
                      <a:pt x="354" y="156"/>
                    </a:lnTo>
                    <a:lnTo>
                      <a:pt x="374" y="137"/>
                    </a:lnTo>
                    <a:lnTo>
                      <a:pt x="393" y="139"/>
                    </a:lnTo>
                    <a:lnTo>
                      <a:pt x="408" y="119"/>
                    </a:lnTo>
                    <a:lnTo>
                      <a:pt x="395" y="119"/>
                    </a:lnTo>
                    <a:lnTo>
                      <a:pt x="356" y="98"/>
                    </a:lnTo>
                    <a:lnTo>
                      <a:pt x="299" y="84"/>
                    </a:lnTo>
                    <a:lnTo>
                      <a:pt x="267" y="64"/>
                    </a:lnTo>
                    <a:lnTo>
                      <a:pt x="246" y="94"/>
                    </a:lnTo>
                    <a:lnTo>
                      <a:pt x="247" y="63"/>
                    </a:lnTo>
                    <a:lnTo>
                      <a:pt x="209" y="41"/>
                    </a:lnTo>
                    <a:lnTo>
                      <a:pt x="191" y="22"/>
                    </a:lnTo>
                    <a:lnTo>
                      <a:pt x="139" y="0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id="{03A797C7-B276-43FD-BDE5-F49D56FCE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8" y="2329"/>
                <a:ext cx="309" cy="514"/>
              </a:xfrm>
              <a:custGeom>
                <a:avLst/>
                <a:gdLst>
                  <a:gd name="T0" fmla="*/ 149 w 309"/>
                  <a:gd name="T1" fmla="*/ 0 h 514"/>
                  <a:gd name="T2" fmla="*/ 168 w 309"/>
                  <a:gd name="T3" fmla="*/ 22 h 514"/>
                  <a:gd name="T4" fmla="*/ 166 w 309"/>
                  <a:gd name="T5" fmla="*/ 40 h 514"/>
                  <a:gd name="T6" fmla="*/ 106 w 309"/>
                  <a:gd name="T7" fmla="*/ 89 h 514"/>
                  <a:gd name="T8" fmla="*/ 92 w 309"/>
                  <a:gd name="T9" fmla="*/ 128 h 514"/>
                  <a:gd name="T10" fmla="*/ 90 w 309"/>
                  <a:gd name="T11" fmla="*/ 180 h 514"/>
                  <a:gd name="T12" fmla="*/ 69 w 309"/>
                  <a:gd name="T13" fmla="*/ 218 h 514"/>
                  <a:gd name="T14" fmla="*/ 28 w 309"/>
                  <a:gd name="T15" fmla="*/ 269 h 514"/>
                  <a:gd name="T16" fmla="*/ 6 w 309"/>
                  <a:gd name="T17" fmla="*/ 327 h 514"/>
                  <a:gd name="T18" fmla="*/ 3 w 309"/>
                  <a:gd name="T19" fmla="*/ 377 h 514"/>
                  <a:gd name="T20" fmla="*/ 22 w 309"/>
                  <a:gd name="T21" fmla="*/ 437 h 514"/>
                  <a:gd name="T22" fmla="*/ 0 w 309"/>
                  <a:gd name="T23" fmla="*/ 487 h 514"/>
                  <a:gd name="T24" fmla="*/ 20 w 309"/>
                  <a:gd name="T25" fmla="*/ 489 h 514"/>
                  <a:gd name="T26" fmla="*/ 60 w 309"/>
                  <a:gd name="T27" fmla="*/ 477 h 514"/>
                  <a:gd name="T28" fmla="*/ 92 w 309"/>
                  <a:gd name="T29" fmla="*/ 478 h 514"/>
                  <a:gd name="T30" fmla="*/ 112 w 309"/>
                  <a:gd name="T31" fmla="*/ 492 h 514"/>
                  <a:gd name="T32" fmla="*/ 150 w 309"/>
                  <a:gd name="T33" fmla="*/ 513 h 514"/>
                  <a:gd name="T34" fmla="*/ 170 w 309"/>
                  <a:gd name="T35" fmla="*/ 493 h 514"/>
                  <a:gd name="T36" fmla="*/ 203 w 309"/>
                  <a:gd name="T37" fmla="*/ 482 h 514"/>
                  <a:gd name="T38" fmla="*/ 281 w 309"/>
                  <a:gd name="T39" fmla="*/ 498 h 514"/>
                  <a:gd name="T40" fmla="*/ 284 w 309"/>
                  <a:gd name="T41" fmla="*/ 426 h 514"/>
                  <a:gd name="T42" fmla="*/ 266 w 309"/>
                  <a:gd name="T43" fmla="*/ 375 h 514"/>
                  <a:gd name="T44" fmla="*/ 287 w 309"/>
                  <a:gd name="T45" fmla="*/ 337 h 514"/>
                  <a:gd name="T46" fmla="*/ 307 w 309"/>
                  <a:gd name="T47" fmla="*/ 317 h 514"/>
                  <a:gd name="T48" fmla="*/ 308 w 309"/>
                  <a:gd name="T49" fmla="*/ 298 h 514"/>
                  <a:gd name="T50" fmla="*/ 288 w 309"/>
                  <a:gd name="T51" fmla="*/ 298 h 514"/>
                  <a:gd name="T52" fmla="*/ 251 w 309"/>
                  <a:gd name="T53" fmla="*/ 264 h 514"/>
                  <a:gd name="T54" fmla="*/ 232 w 309"/>
                  <a:gd name="T55" fmla="*/ 224 h 514"/>
                  <a:gd name="T56" fmla="*/ 253 w 309"/>
                  <a:gd name="T57" fmla="*/ 185 h 514"/>
                  <a:gd name="T58" fmla="*/ 274 w 309"/>
                  <a:gd name="T59" fmla="*/ 166 h 514"/>
                  <a:gd name="T60" fmla="*/ 274 w 309"/>
                  <a:gd name="T61" fmla="*/ 153 h 514"/>
                  <a:gd name="T62" fmla="*/ 255 w 309"/>
                  <a:gd name="T63" fmla="*/ 133 h 514"/>
                  <a:gd name="T64" fmla="*/ 235 w 309"/>
                  <a:gd name="T65" fmla="*/ 152 h 514"/>
                  <a:gd name="T66" fmla="*/ 203 w 309"/>
                  <a:gd name="T67" fmla="*/ 132 h 514"/>
                  <a:gd name="T68" fmla="*/ 186 w 309"/>
                  <a:gd name="T69" fmla="*/ 73 h 514"/>
                  <a:gd name="T70" fmla="*/ 206 w 309"/>
                  <a:gd name="T71" fmla="*/ 41 h 514"/>
                  <a:gd name="T72" fmla="*/ 207 w 309"/>
                  <a:gd name="T73" fmla="*/ 22 h 514"/>
                  <a:gd name="T74" fmla="*/ 188 w 309"/>
                  <a:gd name="T75" fmla="*/ 2 h 514"/>
                  <a:gd name="T76" fmla="*/ 149 w 309"/>
                  <a:gd name="T77" fmla="*/ 0 h 51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309" h="514">
                    <a:moveTo>
                      <a:pt x="149" y="0"/>
                    </a:moveTo>
                    <a:lnTo>
                      <a:pt x="168" y="22"/>
                    </a:lnTo>
                    <a:lnTo>
                      <a:pt x="166" y="40"/>
                    </a:lnTo>
                    <a:lnTo>
                      <a:pt x="106" y="89"/>
                    </a:lnTo>
                    <a:lnTo>
                      <a:pt x="92" y="128"/>
                    </a:lnTo>
                    <a:lnTo>
                      <a:pt x="90" y="180"/>
                    </a:lnTo>
                    <a:lnTo>
                      <a:pt x="69" y="218"/>
                    </a:lnTo>
                    <a:lnTo>
                      <a:pt x="28" y="269"/>
                    </a:lnTo>
                    <a:lnTo>
                      <a:pt x="6" y="327"/>
                    </a:lnTo>
                    <a:lnTo>
                      <a:pt x="3" y="377"/>
                    </a:lnTo>
                    <a:lnTo>
                      <a:pt x="22" y="437"/>
                    </a:lnTo>
                    <a:lnTo>
                      <a:pt x="0" y="487"/>
                    </a:lnTo>
                    <a:lnTo>
                      <a:pt x="20" y="489"/>
                    </a:lnTo>
                    <a:lnTo>
                      <a:pt x="60" y="477"/>
                    </a:lnTo>
                    <a:lnTo>
                      <a:pt x="92" y="478"/>
                    </a:lnTo>
                    <a:lnTo>
                      <a:pt x="112" y="492"/>
                    </a:lnTo>
                    <a:lnTo>
                      <a:pt x="150" y="513"/>
                    </a:lnTo>
                    <a:lnTo>
                      <a:pt x="170" y="493"/>
                    </a:lnTo>
                    <a:lnTo>
                      <a:pt x="203" y="482"/>
                    </a:lnTo>
                    <a:lnTo>
                      <a:pt x="281" y="498"/>
                    </a:lnTo>
                    <a:lnTo>
                      <a:pt x="284" y="426"/>
                    </a:lnTo>
                    <a:lnTo>
                      <a:pt x="266" y="375"/>
                    </a:lnTo>
                    <a:lnTo>
                      <a:pt x="287" y="337"/>
                    </a:lnTo>
                    <a:lnTo>
                      <a:pt x="307" y="317"/>
                    </a:lnTo>
                    <a:lnTo>
                      <a:pt x="308" y="298"/>
                    </a:lnTo>
                    <a:lnTo>
                      <a:pt x="288" y="298"/>
                    </a:lnTo>
                    <a:lnTo>
                      <a:pt x="251" y="264"/>
                    </a:lnTo>
                    <a:lnTo>
                      <a:pt x="232" y="224"/>
                    </a:lnTo>
                    <a:lnTo>
                      <a:pt x="253" y="185"/>
                    </a:lnTo>
                    <a:lnTo>
                      <a:pt x="274" y="166"/>
                    </a:lnTo>
                    <a:lnTo>
                      <a:pt x="274" y="153"/>
                    </a:lnTo>
                    <a:lnTo>
                      <a:pt x="255" y="133"/>
                    </a:lnTo>
                    <a:lnTo>
                      <a:pt x="235" y="152"/>
                    </a:lnTo>
                    <a:lnTo>
                      <a:pt x="203" y="132"/>
                    </a:lnTo>
                    <a:lnTo>
                      <a:pt x="186" y="73"/>
                    </a:lnTo>
                    <a:lnTo>
                      <a:pt x="206" y="41"/>
                    </a:lnTo>
                    <a:lnTo>
                      <a:pt x="207" y="22"/>
                    </a:lnTo>
                    <a:lnTo>
                      <a:pt x="188" y="2"/>
                    </a:lnTo>
                    <a:lnTo>
                      <a:pt x="149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id="{38CE39D6-8A81-491A-9AFF-BED06CBA6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" y="2482"/>
                <a:ext cx="407" cy="356"/>
              </a:xfrm>
              <a:custGeom>
                <a:avLst/>
                <a:gdLst>
                  <a:gd name="T0" fmla="*/ 333 w 407"/>
                  <a:gd name="T1" fmla="*/ 63 h 356"/>
                  <a:gd name="T2" fmla="*/ 301 w 407"/>
                  <a:gd name="T3" fmla="*/ 62 h 356"/>
                  <a:gd name="T4" fmla="*/ 281 w 407"/>
                  <a:gd name="T5" fmla="*/ 81 h 356"/>
                  <a:gd name="T6" fmla="*/ 261 w 407"/>
                  <a:gd name="T7" fmla="*/ 80 h 356"/>
                  <a:gd name="T8" fmla="*/ 262 w 407"/>
                  <a:gd name="T9" fmla="*/ 41 h 356"/>
                  <a:gd name="T10" fmla="*/ 244 w 407"/>
                  <a:gd name="T11" fmla="*/ 21 h 356"/>
                  <a:gd name="T12" fmla="*/ 225 w 407"/>
                  <a:gd name="T13" fmla="*/ 20 h 356"/>
                  <a:gd name="T14" fmla="*/ 193 w 407"/>
                  <a:gd name="T15" fmla="*/ 0 h 356"/>
                  <a:gd name="T16" fmla="*/ 153 w 407"/>
                  <a:gd name="T17" fmla="*/ 17 h 356"/>
                  <a:gd name="T18" fmla="*/ 152 w 407"/>
                  <a:gd name="T19" fmla="*/ 37 h 356"/>
                  <a:gd name="T20" fmla="*/ 132 w 407"/>
                  <a:gd name="T21" fmla="*/ 56 h 356"/>
                  <a:gd name="T22" fmla="*/ 99 w 407"/>
                  <a:gd name="T23" fmla="*/ 74 h 356"/>
                  <a:gd name="T24" fmla="*/ 98 w 407"/>
                  <a:gd name="T25" fmla="*/ 87 h 356"/>
                  <a:gd name="T26" fmla="*/ 40 w 407"/>
                  <a:gd name="T27" fmla="*/ 105 h 356"/>
                  <a:gd name="T28" fmla="*/ 0 w 407"/>
                  <a:gd name="T29" fmla="*/ 143 h 356"/>
                  <a:gd name="T30" fmla="*/ 17 w 407"/>
                  <a:gd name="T31" fmla="*/ 162 h 356"/>
                  <a:gd name="T32" fmla="*/ 58 w 407"/>
                  <a:gd name="T33" fmla="*/ 144 h 356"/>
                  <a:gd name="T34" fmla="*/ 77 w 407"/>
                  <a:gd name="T35" fmla="*/ 144 h 356"/>
                  <a:gd name="T36" fmla="*/ 95 w 407"/>
                  <a:gd name="T37" fmla="*/ 165 h 356"/>
                  <a:gd name="T38" fmla="*/ 94 w 407"/>
                  <a:gd name="T39" fmla="*/ 216 h 356"/>
                  <a:gd name="T40" fmla="*/ 125 w 407"/>
                  <a:gd name="T41" fmla="*/ 275 h 356"/>
                  <a:gd name="T42" fmla="*/ 202 w 407"/>
                  <a:gd name="T43" fmla="*/ 297 h 356"/>
                  <a:gd name="T44" fmla="*/ 233 w 407"/>
                  <a:gd name="T45" fmla="*/ 311 h 356"/>
                  <a:gd name="T46" fmla="*/ 323 w 407"/>
                  <a:gd name="T47" fmla="*/ 334 h 356"/>
                  <a:gd name="T48" fmla="*/ 362 w 407"/>
                  <a:gd name="T49" fmla="*/ 355 h 356"/>
                  <a:gd name="T50" fmla="*/ 404 w 407"/>
                  <a:gd name="T51" fmla="*/ 285 h 356"/>
                  <a:gd name="T52" fmla="*/ 406 w 407"/>
                  <a:gd name="T53" fmla="*/ 207 h 356"/>
                  <a:gd name="T54" fmla="*/ 316 w 407"/>
                  <a:gd name="T55" fmla="*/ 192 h 356"/>
                  <a:gd name="T56" fmla="*/ 320 w 407"/>
                  <a:gd name="T57" fmla="*/ 95 h 356"/>
                  <a:gd name="T58" fmla="*/ 333 w 407"/>
                  <a:gd name="T59" fmla="*/ 63 h 3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07" h="356">
                    <a:moveTo>
                      <a:pt x="333" y="63"/>
                    </a:moveTo>
                    <a:lnTo>
                      <a:pt x="301" y="62"/>
                    </a:lnTo>
                    <a:lnTo>
                      <a:pt x="281" y="81"/>
                    </a:lnTo>
                    <a:lnTo>
                      <a:pt x="261" y="80"/>
                    </a:lnTo>
                    <a:lnTo>
                      <a:pt x="262" y="41"/>
                    </a:lnTo>
                    <a:lnTo>
                      <a:pt x="244" y="21"/>
                    </a:lnTo>
                    <a:lnTo>
                      <a:pt x="225" y="20"/>
                    </a:lnTo>
                    <a:lnTo>
                      <a:pt x="193" y="0"/>
                    </a:lnTo>
                    <a:lnTo>
                      <a:pt x="153" y="17"/>
                    </a:lnTo>
                    <a:lnTo>
                      <a:pt x="152" y="37"/>
                    </a:lnTo>
                    <a:lnTo>
                      <a:pt x="132" y="56"/>
                    </a:lnTo>
                    <a:lnTo>
                      <a:pt x="99" y="74"/>
                    </a:lnTo>
                    <a:lnTo>
                      <a:pt x="98" y="87"/>
                    </a:lnTo>
                    <a:lnTo>
                      <a:pt x="40" y="105"/>
                    </a:lnTo>
                    <a:lnTo>
                      <a:pt x="0" y="143"/>
                    </a:lnTo>
                    <a:lnTo>
                      <a:pt x="17" y="162"/>
                    </a:lnTo>
                    <a:lnTo>
                      <a:pt x="58" y="144"/>
                    </a:lnTo>
                    <a:lnTo>
                      <a:pt x="77" y="144"/>
                    </a:lnTo>
                    <a:lnTo>
                      <a:pt x="95" y="165"/>
                    </a:lnTo>
                    <a:lnTo>
                      <a:pt x="94" y="216"/>
                    </a:lnTo>
                    <a:lnTo>
                      <a:pt x="125" y="275"/>
                    </a:lnTo>
                    <a:lnTo>
                      <a:pt x="202" y="297"/>
                    </a:lnTo>
                    <a:lnTo>
                      <a:pt x="233" y="311"/>
                    </a:lnTo>
                    <a:lnTo>
                      <a:pt x="323" y="334"/>
                    </a:lnTo>
                    <a:lnTo>
                      <a:pt x="362" y="355"/>
                    </a:lnTo>
                    <a:lnTo>
                      <a:pt x="404" y="285"/>
                    </a:lnTo>
                    <a:lnTo>
                      <a:pt x="406" y="207"/>
                    </a:lnTo>
                    <a:lnTo>
                      <a:pt x="316" y="192"/>
                    </a:lnTo>
                    <a:lnTo>
                      <a:pt x="320" y="95"/>
                    </a:lnTo>
                    <a:lnTo>
                      <a:pt x="333" y="63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24C7FD8C-DA7C-47C0-A7F7-C7B867A24D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9" y="2461"/>
                <a:ext cx="421" cy="230"/>
              </a:xfrm>
              <a:custGeom>
                <a:avLst/>
                <a:gdLst>
                  <a:gd name="T0" fmla="*/ 2 w 421"/>
                  <a:gd name="T1" fmla="*/ 0 h 230"/>
                  <a:gd name="T2" fmla="*/ 42 w 421"/>
                  <a:gd name="T3" fmla="*/ 20 h 230"/>
                  <a:gd name="T4" fmla="*/ 93 w 421"/>
                  <a:gd name="T5" fmla="*/ 42 h 230"/>
                  <a:gd name="T6" fmla="*/ 151 w 421"/>
                  <a:gd name="T7" fmla="*/ 44 h 230"/>
                  <a:gd name="T8" fmla="*/ 203 w 421"/>
                  <a:gd name="T9" fmla="*/ 65 h 230"/>
                  <a:gd name="T10" fmla="*/ 281 w 421"/>
                  <a:gd name="T11" fmla="*/ 100 h 230"/>
                  <a:gd name="T12" fmla="*/ 330 w 421"/>
                  <a:gd name="T13" fmla="*/ 141 h 230"/>
                  <a:gd name="T14" fmla="*/ 403 w 421"/>
                  <a:gd name="T15" fmla="*/ 164 h 230"/>
                  <a:gd name="T16" fmla="*/ 420 w 421"/>
                  <a:gd name="T17" fmla="*/ 183 h 230"/>
                  <a:gd name="T18" fmla="*/ 368 w 421"/>
                  <a:gd name="T19" fmla="*/ 212 h 230"/>
                  <a:gd name="T20" fmla="*/ 289 w 421"/>
                  <a:gd name="T21" fmla="*/ 229 h 230"/>
                  <a:gd name="T22" fmla="*/ 198 w 421"/>
                  <a:gd name="T23" fmla="*/ 227 h 230"/>
                  <a:gd name="T24" fmla="*/ 178 w 421"/>
                  <a:gd name="T25" fmla="*/ 206 h 230"/>
                  <a:gd name="T26" fmla="*/ 180 w 421"/>
                  <a:gd name="T27" fmla="*/ 155 h 230"/>
                  <a:gd name="T28" fmla="*/ 146 w 421"/>
                  <a:gd name="T29" fmla="*/ 193 h 230"/>
                  <a:gd name="T30" fmla="*/ 106 w 421"/>
                  <a:gd name="T31" fmla="*/ 192 h 230"/>
                  <a:gd name="T32" fmla="*/ 88 w 421"/>
                  <a:gd name="T33" fmla="*/ 172 h 230"/>
                  <a:gd name="T34" fmla="*/ 68 w 421"/>
                  <a:gd name="T35" fmla="*/ 171 h 230"/>
                  <a:gd name="T36" fmla="*/ 57 w 421"/>
                  <a:gd name="T37" fmla="*/ 131 h 230"/>
                  <a:gd name="T38" fmla="*/ 20 w 421"/>
                  <a:gd name="T39" fmla="*/ 91 h 230"/>
                  <a:gd name="T40" fmla="*/ 0 w 421"/>
                  <a:gd name="T41" fmla="*/ 58 h 230"/>
                  <a:gd name="T42" fmla="*/ 2 w 421"/>
                  <a:gd name="T43" fmla="*/ 0 h 23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421" h="230">
                    <a:moveTo>
                      <a:pt x="2" y="0"/>
                    </a:moveTo>
                    <a:lnTo>
                      <a:pt x="42" y="20"/>
                    </a:lnTo>
                    <a:lnTo>
                      <a:pt x="93" y="42"/>
                    </a:lnTo>
                    <a:lnTo>
                      <a:pt x="151" y="44"/>
                    </a:lnTo>
                    <a:lnTo>
                      <a:pt x="203" y="65"/>
                    </a:lnTo>
                    <a:lnTo>
                      <a:pt x="281" y="100"/>
                    </a:lnTo>
                    <a:lnTo>
                      <a:pt x="330" y="141"/>
                    </a:lnTo>
                    <a:lnTo>
                      <a:pt x="403" y="164"/>
                    </a:lnTo>
                    <a:lnTo>
                      <a:pt x="420" y="183"/>
                    </a:lnTo>
                    <a:lnTo>
                      <a:pt x="368" y="212"/>
                    </a:lnTo>
                    <a:lnTo>
                      <a:pt x="289" y="229"/>
                    </a:lnTo>
                    <a:lnTo>
                      <a:pt x="198" y="227"/>
                    </a:lnTo>
                    <a:lnTo>
                      <a:pt x="178" y="206"/>
                    </a:lnTo>
                    <a:lnTo>
                      <a:pt x="180" y="155"/>
                    </a:lnTo>
                    <a:lnTo>
                      <a:pt x="146" y="193"/>
                    </a:lnTo>
                    <a:lnTo>
                      <a:pt x="106" y="192"/>
                    </a:lnTo>
                    <a:lnTo>
                      <a:pt x="88" y="172"/>
                    </a:lnTo>
                    <a:lnTo>
                      <a:pt x="68" y="171"/>
                    </a:lnTo>
                    <a:lnTo>
                      <a:pt x="57" y="131"/>
                    </a:lnTo>
                    <a:lnTo>
                      <a:pt x="20" y="91"/>
                    </a:lnTo>
                    <a:lnTo>
                      <a:pt x="0" y="58"/>
                    </a:lnTo>
                    <a:lnTo>
                      <a:pt x="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0" name="Freeform 30">
                <a:extLst>
                  <a:ext uri="{FF2B5EF4-FFF2-40B4-BE49-F238E27FC236}">
                    <a16:creationId xmlns:a16="http://schemas.microsoft.com/office/drawing/2014/main" id="{F088D2C7-5A77-4E0F-BC63-6EB285ADF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" y="1856"/>
                <a:ext cx="772" cy="744"/>
              </a:xfrm>
              <a:custGeom>
                <a:avLst/>
                <a:gdLst>
                  <a:gd name="T0" fmla="*/ 0 w 773"/>
                  <a:gd name="T1" fmla="*/ 64 h 744"/>
                  <a:gd name="T2" fmla="*/ 18 w 773"/>
                  <a:gd name="T3" fmla="*/ 123 h 744"/>
                  <a:gd name="T4" fmla="*/ 17 w 773"/>
                  <a:gd name="T5" fmla="*/ 162 h 744"/>
                  <a:gd name="T6" fmla="*/ 47 w 773"/>
                  <a:gd name="T7" fmla="*/ 234 h 744"/>
                  <a:gd name="T8" fmla="*/ 67 w 773"/>
                  <a:gd name="T9" fmla="*/ 254 h 744"/>
                  <a:gd name="T10" fmla="*/ 106 w 773"/>
                  <a:gd name="T11" fmla="*/ 255 h 744"/>
                  <a:gd name="T12" fmla="*/ 145 w 773"/>
                  <a:gd name="T13" fmla="*/ 277 h 744"/>
                  <a:gd name="T14" fmla="*/ 143 w 773"/>
                  <a:gd name="T15" fmla="*/ 309 h 744"/>
                  <a:gd name="T16" fmla="*/ 154 w 773"/>
                  <a:gd name="T17" fmla="*/ 328 h 744"/>
                  <a:gd name="T18" fmla="*/ 77 w 773"/>
                  <a:gd name="T19" fmla="*/ 527 h 744"/>
                  <a:gd name="T20" fmla="*/ 74 w 773"/>
                  <a:gd name="T21" fmla="*/ 585 h 744"/>
                  <a:gd name="T22" fmla="*/ 111 w 773"/>
                  <a:gd name="T23" fmla="*/ 638 h 744"/>
                  <a:gd name="T24" fmla="*/ 131 w 773"/>
                  <a:gd name="T25" fmla="*/ 678 h 744"/>
                  <a:gd name="T26" fmla="*/ 141 w 773"/>
                  <a:gd name="T27" fmla="*/ 697 h 744"/>
                  <a:gd name="T28" fmla="*/ 180 w 773"/>
                  <a:gd name="T29" fmla="*/ 719 h 744"/>
                  <a:gd name="T30" fmla="*/ 511 w 773"/>
                  <a:gd name="T31" fmla="*/ 743 h 744"/>
                  <a:gd name="T32" fmla="*/ 552 w 773"/>
                  <a:gd name="T33" fmla="*/ 692 h 744"/>
                  <a:gd name="T34" fmla="*/ 573 w 773"/>
                  <a:gd name="T35" fmla="*/ 654 h 744"/>
                  <a:gd name="T36" fmla="*/ 576 w 773"/>
                  <a:gd name="T37" fmla="*/ 602 h 744"/>
                  <a:gd name="T38" fmla="*/ 589 w 773"/>
                  <a:gd name="T39" fmla="*/ 563 h 744"/>
                  <a:gd name="T40" fmla="*/ 650 w 773"/>
                  <a:gd name="T41" fmla="*/ 514 h 744"/>
                  <a:gd name="T42" fmla="*/ 651 w 773"/>
                  <a:gd name="T43" fmla="*/ 495 h 744"/>
                  <a:gd name="T44" fmla="*/ 632 w 773"/>
                  <a:gd name="T45" fmla="*/ 474 h 744"/>
                  <a:gd name="T46" fmla="*/ 652 w 773"/>
                  <a:gd name="T47" fmla="*/ 456 h 744"/>
                  <a:gd name="T48" fmla="*/ 692 w 773"/>
                  <a:gd name="T49" fmla="*/ 437 h 744"/>
                  <a:gd name="T50" fmla="*/ 726 w 773"/>
                  <a:gd name="T51" fmla="*/ 406 h 744"/>
                  <a:gd name="T52" fmla="*/ 747 w 773"/>
                  <a:gd name="T53" fmla="*/ 348 h 744"/>
                  <a:gd name="T54" fmla="*/ 769 w 773"/>
                  <a:gd name="T55" fmla="*/ 278 h 744"/>
                  <a:gd name="T56" fmla="*/ 771 w 773"/>
                  <a:gd name="T57" fmla="*/ 220 h 744"/>
                  <a:gd name="T58" fmla="*/ 752 w 773"/>
                  <a:gd name="T59" fmla="*/ 200 h 744"/>
                  <a:gd name="T60" fmla="*/ 680 w 773"/>
                  <a:gd name="T61" fmla="*/ 184 h 744"/>
                  <a:gd name="T62" fmla="*/ 660 w 773"/>
                  <a:gd name="T63" fmla="*/ 216 h 744"/>
                  <a:gd name="T64" fmla="*/ 620 w 773"/>
                  <a:gd name="T65" fmla="*/ 254 h 744"/>
                  <a:gd name="T66" fmla="*/ 599 w 773"/>
                  <a:gd name="T67" fmla="*/ 292 h 744"/>
                  <a:gd name="T68" fmla="*/ 584 w 773"/>
                  <a:gd name="T69" fmla="*/ 343 h 744"/>
                  <a:gd name="T70" fmla="*/ 586 w 773"/>
                  <a:gd name="T71" fmla="*/ 292 h 744"/>
                  <a:gd name="T72" fmla="*/ 507 w 773"/>
                  <a:gd name="T73" fmla="*/ 269 h 744"/>
                  <a:gd name="T74" fmla="*/ 477 w 773"/>
                  <a:gd name="T75" fmla="*/ 230 h 744"/>
                  <a:gd name="T76" fmla="*/ 438 w 773"/>
                  <a:gd name="T77" fmla="*/ 228 h 744"/>
                  <a:gd name="T78" fmla="*/ 400 w 773"/>
                  <a:gd name="T79" fmla="*/ 188 h 744"/>
                  <a:gd name="T80" fmla="*/ 384 w 773"/>
                  <a:gd name="T81" fmla="*/ 135 h 744"/>
                  <a:gd name="T82" fmla="*/ 353 w 773"/>
                  <a:gd name="T83" fmla="*/ 77 h 744"/>
                  <a:gd name="T84" fmla="*/ 314 w 773"/>
                  <a:gd name="T85" fmla="*/ 61 h 744"/>
                  <a:gd name="T86" fmla="*/ 294 w 773"/>
                  <a:gd name="T87" fmla="*/ 61 h 744"/>
                  <a:gd name="T88" fmla="*/ 263 w 773"/>
                  <a:gd name="T89" fmla="*/ 41 h 744"/>
                  <a:gd name="T90" fmla="*/ 264 w 773"/>
                  <a:gd name="T91" fmla="*/ 2 h 744"/>
                  <a:gd name="T92" fmla="*/ 205 w 773"/>
                  <a:gd name="T93" fmla="*/ 0 h 744"/>
                  <a:gd name="T94" fmla="*/ 186 w 773"/>
                  <a:gd name="T95" fmla="*/ 17 h 744"/>
                  <a:gd name="T96" fmla="*/ 205 w 773"/>
                  <a:gd name="T97" fmla="*/ 19 h 744"/>
                  <a:gd name="T98" fmla="*/ 185 w 773"/>
                  <a:gd name="T99" fmla="*/ 38 h 744"/>
                  <a:gd name="T100" fmla="*/ 132 w 773"/>
                  <a:gd name="T101" fmla="*/ 36 h 744"/>
                  <a:gd name="T102" fmla="*/ 73 w 773"/>
                  <a:gd name="T103" fmla="*/ 53 h 744"/>
                  <a:gd name="T104" fmla="*/ 21 w 773"/>
                  <a:gd name="T105" fmla="*/ 65 h 744"/>
                  <a:gd name="T106" fmla="*/ 0 w 773"/>
                  <a:gd name="T107" fmla="*/ 64 h 74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773" h="744">
                    <a:moveTo>
                      <a:pt x="0" y="64"/>
                    </a:moveTo>
                    <a:lnTo>
                      <a:pt x="18" y="123"/>
                    </a:lnTo>
                    <a:lnTo>
                      <a:pt x="17" y="162"/>
                    </a:lnTo>
                    <a:lnTo>
                      <a:pt x="47" y="234"/>
                    </a:lnTo>
                    <a:lnTo>
                      <a:pt x="67" y="254"/>
                    </a:lnTo>
                    <a:lnTo>
                      <a:pt x="106" y="255"/>
                    </a:lnTo>
                    <a:lnTo>
                      <a:pt x="145" y="277"/>
                    </a:lnTo>
                    <a:lnTo>
                      <a:pt x="143" y="309"/>
                    </a:lnTo>
                    <a:lnTo>
                      <a:pt x="154" y="328"/>
                    </a:lnTo>
                    <a:lnTo>
                      <a:pt x="77" y="527"/>
                    </a:lnTo>
                    <a:lnTo>
                      <a:pt x="74" y="585"/>
                    </a:lnTo>
                    <a:lnTo>
                      <a:pt x="111" y="638"/>
                    </a:lnTo>
                    <a:lnTo>
                      <a:pt x="131" y="678"/>
                    </a:lnTo>
                    <a:lnTo>
                      <a:pt x="141" y="697"/>
                    </a:lnTo>
                    <a:lnTo>
                      <a:pt x="180" y="719"/>
                    </a:lnTo>
                    <a:lnTo>
                      <a:pt x="512" y="743"/>
                    </a:lnTo>
                    <a:lnTo>
                      <a:pt x="553" y="692"/>
                    </a:lnTo>
                    <a:lnTo>
                      <a:pt x="574" y="654"/>
                    </a:lnTo>
                    <a:lnTo>
                      <a:pt x="577" y="602"/>
                    </a:lnTo>
                    <a:lnTo>
                      <a:pt x="590" y="563"/>
                    </a:lnTo>
                    <a:lnTo>
                      <a:pt x="651" y="514"/>
                    </a:lnTo>
                    <a:lnTo>
                      <a:pt x="652" y="495"/>
                    </a:lnTo>
                    <a:lnTo>
                      <a:pt x="633" y="474"/>
                    </a:lnTo>
                    <a:lnTo>
                      <a:pt x="653" y="456"/>
                    </a:lnTo>
                    <a:lnTo>
                      <a:pt x="693" y="437"/>
                    </a:lnTo>
                    <a:lnTo>
                      <a:pt x="727" y="406"/>
                    </a:lnTo>
                    <a:lnTo>
                      <a:pt x="748" y="348"/>
                    </a:lnTo>
                    <a:lnTo>
                      <a:pt x="770" y="278"/>
                    </a:lnTo>
                    <a:lnTo>
                      <a:pt x="772" y="220"/>
                    </a:lnTo>
                    <a:lnTo>
                      <a:pt x="753" y="200"/>
                    </a:lnTo>
                    <a:lnTo>
                      <a:pt x="681" y="184"/>
                    </a:lnTo>
                    <a:lnTo>
                      <a:pt x="661" y="216"/>
                    </a:lnTo>
                    <a:lnTo>
                      <a:pt x="621" y="254"/>
                    </a:lnTo>
                    <a:lnTo>
                      <a:pt x="600" y="292"/>
                    </a:lnTo>
                    <a:lnTo>
                      <a:pt x="585" y="343"/>
                    </a:lnTo>
                    <a:lnTo>
                      <a:pt x="587" y="292"/>
                    </a:lnTo>
                    <a:lnTo>
                      <a:pt x="508" y="269"/>
                    </a:lnTo>
                    <a:lnTo>
                      <a:pt x="478" y="230"/>
                    </a:lnTo>
                    <a:lnTo>
                      <a:pt x="439" y="228"/>
                    </a:lnTo>
                    <a:lnTo>
                      <a:pt x="401" y="188"/>
                    </a:lnTo>
                    <a:lnTo>
                      <a:pt x="384" y="135"/>
                    </a:lnTo>
                    <a:lnTo>
                      <a:pt x="353" y="77"/>
                    </a:lnTo>
                    <a:lnTo>
                      <a:pt x="314" y="61"/>
                    </a:lnTo>
                    <a:lnTo>
                      <a:pt x="294" y="61"/>
                    </a:lnTo>
                    <a:lnTo>
                      <a:pt x="263" y="41"/>
                    </a:lnTo>
                    <a:lnTo>
                      <a:pt x="264" y="2"/>
                    </a:lnTo>
                    <a:lnTo>
                      <a:pt x="205" y="0"/>
                    </a:lnTo>
                    <a:lnTo>
                      <a:pt x="186" y="17"/>
                    </a:lnTo>
                    <a:lnTo>
                      <a:pt x="205" y="19"/>
                    </a:lnTo>
                    <a:lnTo>
                      <a:pt x="185" y="38"/>
                    </a:lnTo>
                    <a:lnTo>
                      <a:pt x="132" y="36"/>
                    </a:lnTo>
                    <a:lnTo>
                      <a:pt x="73" y="53"/>
                    </a:lnTo>
                    <a:lnTo>
                      <a:pt x="21" y="65"/>
                    </a:lnTo>
                    <a:lnTo>
                      <a:pt x="0" y="64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4" name="Freeform 31">
                <a:extLst>
                  <a:ext uri="{FF2B5EF4-FFF2-40B4-BE49-F238E27FC236}">
                    <a16:creationId xmlns:a16="http://schemas.microsoft.com/office/drawing/2014/main" id="{9ED49436-2417-48CA-81AD-02D03598E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7" y="1774"/>
                <a:ext cx="292" cy="313"/>
              </a:xfrm>
              <a:custGeom>
                <a:avLst/>
                <a:gdLst>
                  <a:gd name="T0" fmla="*/ 215 w 292"/>
                  <a:gd name="T1" fmla="*/ 312 h 313"/>
                  <a:gd name="T2" fmla="*/ 176 w 292"/>
                  <a:gd name="T3" fmla="*/ 310 h 313"/>
                  <a:gd name="T4" fmla="*/ 138 w 292"/>
                  <a:gd name="T5" fmla="*/ 270 h 313"/>
                  <a:gd name="T6" fmla="*/ 121 w 292"/>
                  <a:gd name="T7" fmla="*/ 217 h 313"/>
                  <a:gd name="T8" fmla="*/ 90 w 292"/>
                  <a:gd name="T9" fmla="*/ 158 h 313"/>
                  <a:gd name="T10" fmla="*/ 52 w 292"/>
                  <a:gd name="T11" fmla="*/ 143 h 313"/>
                  <a:gd name="T12" fmla="*/ 32 w 292"/>
                  <a:gd name="T13" fmla="*/ 143 h 313"/>
                  <a:gd name="T14" fmla="*/ 0 w 292"/>
                  <a:gd name="T15" fmla="*/ 122 h 313"/>
                  <a:gd name="T16" fmla="*/ 1 w 292"/>
                  <a:gd name="T17" fmla="*/ 83 h 313"/>
                  <a:gd name="T18" fmla="*/ 53 w 292"/>
                  <a:gd name="T19" fmla="*/ 104 h 313"/>
                  <a:gd name="T20" fmla="*/ 111 w 292"/>
                  <a:gd name="T21" fmla="*/ 106 h 313"/>
                  <a:gd name="T22" fmla="*/ 165 w 292"/>
                  <a:gd name="T23" fmla="*/ 69 h 313"/>
                  <a:gd name="T24" fmla="*/ 206 w 292"/>
                  <a:gd name="T25" fmla="*/ 17 h 313"/>
                  <a:gd name="T26" fmla="*/ 226 w 292"/>
                  <a:gd name="T27" fmla="*/ 0 h 313"/>
                  <a:gd name="T28" fmla="*/ 239 w 292"/>
                  <a:gd name="T29" fmla="*/ 0 h 313"/>
                  <a:gd name="T30" fmla="*/ 238 w 292"/>
                  <a:gd name="T31" fmla="*/ 52 h 313"/>
                  <a:gd name="T32" fmla="*/ 254 w 292"/>
                  <a:gd name="T33" fmla="*/ 111 h 313"/>
                  <a:gd name="T34" fmla="*/ 272 w 292"/>
                  <a:gd name="T35" fmla="*/ 151 h 313"/>
                  <a:gd name="T36" fmla="*/ 291 w 292"/>
                  <a:gd name="T37" fmla="*/ 165 h 313"/>
                  <a:gd name="T38" fmla="*/ 291 w 292"/>
                  <a:gd name="T39" fmla="*/ 184 h 313"/>
                  <a:gd name="T40" fmla="*/ 271 w 292"/>
                  <a:gd name="T41" fmla="*/ 203 h 313"/>
                  <a:gd name="T42" fmla="*/ 231 w 292"/>
                  <a:gd name="T43" fmla="*/ 241 h 313"/>
                  <a:gd name="T44" fmla="*/ 215 w 292"/>
                  <a:gd name="T45" fmla="*/ 291 h 313"/>
                  <a:gd name="T46" fmla="*/ 215 w 292"/>
                  <a:gd name="T47" fmla="*/ 312 h 31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92" h="313">
                    <a:moveTo>
                      <a:pt x="215" y="312"/>
                    </a:moveTo>
                    <a:lnTo>
                      <a:pt x="176" y="310"/>
                    </a:lnTo>
                    <a:lnTo>
                      <a:pt x="138" y="270"/>
                    </a:lnTo>
                    <a:lnTo>
                      <a:pt x="121" y="217"/>
                    </a:lnTo>
                    <a:lnTo>
                      <a:pt x="90" y="158"/>
                    </a:lnTo>
                    <a:lnTo>
                      <a:pt x="52" y="143"/>
                    </a:lnTo>
                    <a:lnTo>
                      <a:pt x="32" y="143"/>
                    </a:lnTo>
                    <a:lnTo>
                      <a:pt x="0" y="122"/>
                    </a:lnTo>
                    <a:lnTo>
                      <a:pt x="1" y="83"/>
                    </a:lnTo>
                    <a:lnTo>
                      <a:pt x="53" y="104"/>
                    </a:lnTo>
                    <a:lnTo>
                      <a:pt x="111" y="106"/>
                    </a:lnTo>
                    <a:lnTo>
                      <a:pt x="165" y="69"/>
                    </a:lnTo>
                    <a:lnTo>
                      <a:pt x="206" y="17"/>
                    </a:lnTo>
                    <a:lnTo>
                      <a:pt x="226" y="0"/>
                    </a:lnTo>
                    <a:lnTo>
                      <a:pt x="239" y="0"/>
                    </a:lnTo>
                    <a:lnTo>
                      <a:pt x="238" y="52"/>
                    </a:lnTo>
                    <a:lnTo>
                      <a:pt x="254" y="111"/>
                    </a:lnTo>
                    <a:lnTo>
                      <a:pt x="272" y="151"/>
                    </a:lnTo>
                    <a:lnTo>
                      <a:pt x="291" y="165"/>
                    </a:lnTo>
                    <a:lnTo>
                      <a:pt x="291" y="184"/>
                    </a:lnTo>
                    <a:lnTo>
                      <a:pt x="271" y="203"/>
                    </a:lnTo>
                    <a:lnTo>
                      <a:pt x="231" y="241"/>
                    </a:lnTo>
                    <a:lnTo>
                      <a:pt x="215" y="291"/>
                    </a:lnTo>
                    <a:lnTo>
                      <a:pt x="215" y="312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6" name="Freeform 32">
                <a:extLst>
                  <a:ext uri="{FF2B5EF4-FFF2-40B4-BE49-F238E27FC236}">
                    <a16:creationId xmlns:a16="http://schemas.microsoft.com/office/drawing/2014/main" id="{24E17366-BFE5-49E8-8C9C-3AA381C286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" y="1880"/>
                <a:ext cx="988" cy="746"/>
              </a:xfrm>
              <a:custGeom>
                <a:avLst/>
                <a:gdLst>
                  <a:gd name="T0" fmla="*/ 632 w 989"/>
                  <a:gd name="T1" fmla="*/ 20 h 746"/>
                  <a:gd name="T2" fmla="*/ 642 w 989"/>
                  <a:gd name="T3" fmla="*/ 91 h 746"/>
                  <a:gd name="T4" fmla="*/ 627 w 989"/>
                  <a:gd name="T5" fmla="*/ 161 h 746"/>
                  <a:gd name="T6" fmla="*/ 677 w 989"/>
                  <a:gd name="T7" fmla="*/ 203 h 746"/>
                  <a:gd name="T8" fmla="*/ 718 w 989"/>
                  <a:gd name="T9" fmla="*/ 165 h 746"/>
                  <a:gd name="T10" fmla="*/ 750 w 989"/>
                  <a:gd name="T11" fmla="*/ 186 h 746"/>
                  <a:gd name="T12" fmla="*/ 771 w 989"/>
                  <a:gd name="T13" fmla="*/ 147 h 746"/>
                  <a:gd name="T14" fmla="*/ 850 w 989"/>
                  <a:gd name="T15" fmla="*/ 137 h 746"/>
                  <a:gd name="T16" fmla="*/ 900 w 989"/>
                  <a:gd name="T17" fmla="*/ 230 h 746"/>
                  <a:gd name="T18" fmla="*/ 978 w 989"/>
                  <a:gd name="T19" fmla="*/ 252 h 746"/>
                  <a:gd name="T20" fmla="*/ 987 w 989"/>
                  <a:gd name="T21" fmla="*/ 304 h 746"/>
                  <a:gd name="T22" fmla="*/ 906 w 989"/>
                  <a:gd name="T23" fmla="*/ 593 h 746"/>
                  <a:gd name="T24" fmla="*/ 884 w 989"/>
                  <a:gd name="T25" fmla="*/ 670 h 746"/>
                  <a:gd name="T26" fmla="*/ 701 w 989"/>
                  <a:gd name="T27" fmla="*/ 664 h 746"/>
                  <a:gd name="T28" fmla="*/ 661 w 989"/>
                  <a:gd name="T29" fmla="*/ 682 h 746"/>
                  <a:gd name="T30" fmla="*/ 644 w 989"/>
                  <a:gd name="T31" fmla="*/ 622 h 746"/>
                  <a:gd name="T32" fmla="*/ 592 w 989"/>
                  <a:gd name="T33" fmla="*/ 602 h 746"/>
                  <a:gd name="T34" fmla="*/ 552 w 989"/>
                  <a:gd name="T35" fmla="*/ 639 h 746"/>
                  <a:gd name="T36" fmla="*/ 498 w 989"/>
                  <a:gd name="T37" fmla="*/ 676 h 746"/>
                  <a:gd name="T38" fmla="*/ 440 w 989"/>
                  <a:gd name="T39" fmla="*/ 707 h 746"/>
                  <a:gd name="T40" fmla="*/ 328 w 989"/>
                  <a:gd name="T41" fmla="*/ 722 h 746"/>
                  <a:gd name="T42" fmla="*/ 201 w 989"/>
                  <a:gd name="T43" fmla="*/ 646 h 746"/>
                  <a:gd name="T44" fmla="*/ 91 w 989"/>
                  <a:gd name="T45" fmla="*/ 623 h 746"/>
                  <a:gd name="T46" fmla="*/ 0 w 989"/>
                  <a:gd name="T47" fmla="*/ 581 h 746"/>
                  <a:gd name="T48" fmla="*/ 42 w 989"/>
                  <a:gd name="T49" fmla="*/ 530 h 746"/>
                  <a:gd name="T50" fmla="*/ 64 w 989"/>
                  <a:gd name="T51" fmla="*/ 473 h 746"/>
                  <a:gd name="T52" fmla="*/ 190 w 989"/>
                  <a:gd name="T53" fmla="*/ 406 h 746"/>
                  <a:gd name="T54" fmla="*/ 231 w 989"/>
                  <a:gd name="T55" fmla="*/ 335 h 746"/>
                  <a:gd name="T56" fmla="*/ 217 w 989"/>
                  <a:gd name="T57" fmla="*/ 186 h 746"/>
                  <a:gd name="T58" fmla="*/ 221 w 989"/>
                  <a:gd name="T59" fmla="*/ 97 h 746"/>
                  <a:gd name="T60" fmla="*/ 260 w 989"/>
                  <a:gd name="T61" fmla="*/ 78 h 746"/>
                  <a:gd name="T62" fmla="*/ 222 w 989"/>
                  <a:gd name="T63" fmla="*/ 38 h 746"/>
                  <a:gd name="T64" fmla="*/ 372 w 989"/>
                  <a:gd name="T65" fmla="*/ 24 h 746"/>
                  <a:gd name="T66" fmla="*/ 410 w 989"/>
                  <a:gd name="T67" fmla="*/ 84 h 746"/>
                  <a:gd name="T68" fmla="*/ 518 w 989"/>
                  <a:gd name="T69" fmla="*/ 88 h 746"/>
                  <a:gd name="T70" fmla="*/ 612 w 989"/>
                  <a:gd name="T71" fmla="*/ 19 h 74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89" h="746">
                    <a:moveTo>
                      <a:pt x="614" y="0"/>
                    </a:moveTo>
                    <a:lnTo>
                      <a:pt x="633" y="20"/>
                    </a:lnTo>
                    <a:lnTo>
                      <a:pt x="633" y="52"/>
                    </a:lnTo>
                    <a:lnTo>
                      <a:pt x="643" y="91"/>
                    </a:lnTo>
                    <a:lnTo>
                      <a:pt x="642" y="142"/>
                    </a:lnTo>
                    <a:lnTo>
                      <a:pt x="628" y="161"/>
                    </a:lnTo>
                    <a:lnTo>
                      <a:pt x="641" y="182"/>
                    </a:lnTo>
                    <a:lnTo>
                      <a:pt x="678" y="203"/>
                    </a:lnTo>
                    <a:lnTo>
                      <a:pt x="699" y="164"/>
                    </a:lnTo>
                    <a:lnTo>
                      <a:pt x="719" y="165"/>
                    </a:lnTo>
                    <a:lnTo>
                      <a:pt x="738" y="185"/>
                    </a:lnTo>
                    <a:lnTo>
                      <a:pt x="751" y="186"/>
                    </a:lnTo>
                    <a:lnTo>
                      <a:pt x="772" y="166"/>
                    </a:lnTo>
                    <a:lnTo>
                      <a:pt x="772" y="147"/>
                    </a:lnTo>
                    <a:lnTo>
                      <a:pt x="792" y="135"/>
                    </a:lnTo>
                    <a:lnTo>
                      <a:pt x="851" y="137"/>
                    </a:lnTo>
                    <a:lnTo>
                      <a:pt x="881" y="209"/>
                    </a:lnTo>
                    <a:lnTo>
                      <a:pt x="901" y="230"/>
                    </a:lnTo>
                    <a:lnTo>
                      <a:pt x="940" y="231"/>
                    </a:lnTo>
                    <a:lnTo>
                      <a:pt x="979" y="252"/>
                    </a:lnTo>
                    <a:lnTo>
                      <a:pt x="977" y="285"/>
                    </a:lnTo>
                    <a:lnTo>
                      <a:pt x="988" y="304"/>
                    </a:lnTo>
                    <a:lnTo>
                      <a:pt x="911" y="502"/>
                    </a:lnTo>
                    <a:lnTo>
                      <a:pt x="907" y="593"/>
                    </a:lnTo>
                    <a:lnTo>
                      <a:pt x="886" y="631"/>
                    </a:lnTo>
                    <a:lnTo>
                      <a:pt x="885" y="670"/>
                    </a:lnTo>
                    <a:lnTo>
                      <a:pt x="734" y="665"/>
                    </a:lnTo>
                    <a:lnTo>
                      <a:pt x="702" y="664"/>
                    </a:lnTo>
                    <a:lnTo>
                      <a:pt x="682" y="683"/>
                    </a:lnTo>
                    <a:lnTo>
                      <a:pt x="662" y="682"/>
                    </a:lnTo>
                    <a:lnTo>
                      <a:pt x="663" y="643"/>
                    </a:lnTo>
                    <a:lnTo>
                      <a:pt x="645" y="622"/>
                    </a:lnTo>
                    <a:lnTo>
                      <a:pt x="626" y="622"/>
                    </a:lnTo>
                    <a:lnTo>
                      <a:pt x="593" y="602"/>
                    </a:lnTo>
                    <a:lnTo>
                      <a:pt x="554" y="619"/>
                    </a:lnTo>
                    <a:lnTo>
                      <a:pt x="553" y="639"/>
                    </a:lnTo>
                    <a:lnTo>
                      <a:pt x="533" y="658"/>
                    </a:lnTo>
                    <a:lnTo>
                      <a:pt x="499" y="676"/>
                    </a:lnTo>
                    <a:lnTo>
                      <a:pt x="499" y="689"/>
                    </a:lnTo>
                    <a:lnTo>
                      <a:pt x="440" y="707"/>
                    </a:lnTo>
                    <a:lnTo>
                      <a:pt x="400" y="745"/>
                    </a:lnTo>
                    <a:lnTo>
                      <a:pt x="328" y="722"/>
                    </a:lnTo>
                    <a:lnTo>
                      <a:pt x="279" y="681"/>
                    </a:lnTo>
                    <a:lnTo>
                      <a:pt x="201" y="646"/>
                    </a:lnTo>
                    <a:lnTo>
                      <a:pt x="149" y="625"/>
                    </a:lnTo>
                    <a:lnTo>
                      <a:pt x="91" y="623"/>
                    </a:lnTo>
                    <a:lnTo>
                      <a:pt x="39" y="601"/>
                    </a:lnTo>
                    <a:lnTo>
                      <a:pt x="0" y="581"/>
                    </a:lnTo>
                    <a:lnTo>
                      <a:pt x="22" y="549"/>
                    </a:lnTo>
                    <a:lnTo>
                      <a:pt x="42" y="530"/>
                    </a:lnTo>
                    <a:lnTo>
                      <a:pt x="42" y="510"/>
                    </a:lnTo>
                    <a:lnTo>
                      <a:pt x="64" y="473"/>
                    </a:lnTo>
                    <a:lnTo>
                      <a:pt x="97" y="441"/>
                    </a:lnTo>
                    <a:lnTo>
                      <a:pt x="190" y="406"/>
                    </a:lnTo>
                    <a:lnTo>
                      <a:pt x="210" y="406"/>
                    </a:lnTo>
                    <a:lnTo>
                      <a:pt x="231" y="335"/>
                    </a:lnTo>
                    <a:lnTo>
                      <a:pt x="255" y="227"/>
                    </a:lnTo>
                    <a:lnTo>
                      <a:pt x="217" y="186"/>
                    </a:lnTo>
                    <a:lnTo>
                      <a:pt x="200" y="114"/>
                    </a:lnTo>
                    <a:lnTo>
                      <a:pt x="221" y="97"/>
                    </a:lnTo>
                    <a:lnTo>
                      <a:pt x="260" y="98"/>
                    </a:lnTo>
                    <a:lnTo>
                      <a:pt x="260" y="78"/>
                    </a:lnTo>
                    <a:lnTo>
                      <a:pt x="221" y="58"/>
                    </a:lnTo>
                    <a:lnTo>
                      <a:pt x="222" y="38"/>
                    </a:lnTo>
                    <a:lnTo>
                      <a:pt x="315" y="22"/>
                    </a:lnTo>
                    <a:lnTo>
                      <a:pt x="372" y="24"/>
                    </a:lnTo>
                    <a:lnTo>
                      <a:pt x="392" y="44"/>
                    </a:lnTo>
                    <a:lnTo>
                      <a:pt x="410" y="84"/>
                    </a:lnTo>
                    <a:lnTo>
                      <a:pt x="442" y="104"/>
                    </a:lnTo>
                    <a:lnTo>
                      <a:pt x="519" y="88"/>
                    </a:lnTo>
                    <a:lnTo>
                      <a:pt x="554" y="50"/>
                    </a:lnTo>
                    <a:lnTo>
                      <a:pt x="613" y="19"/>
                    </a:lnTo>
                    <a:lnTo>
                      <a:pt x="61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7" name="Freeform 33">
                <a:extLst>
                  <a:ext uri="{FF2B5EF4-FFF2-40B4-BE49-F238E27FC236}">
                    <a16:creationId xmlns:a16="http://schemas.microsoft.com/office/drawing/2014/main" id="{760396B3-3898-45E9-A988-3DD714413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" y="2011"/>
                <a:ext cx="166" cy="111"/>
              </a:xfrm>
              <a:custGeom>
                <a:avLst/>
                <a:gdLst>
                  <a:gd name="T0" fmla="*/ 165 w 166"/>
                  <a:gd name="T1" fmla="*/ 22 h 111"/>
                  <a:gd name="T2" fmla="*/ 150 w 166"/>
                  <a:gd name="T3" fmla="*/ 60 h 111"/>
                  <a:gd name="T4" fmla="*/ 110 w 166"/>
                  <a:gd name="T5" fmla="*/ 91 h 111"/>
                  <a:gd name="T6" fmla="*/ 70 w 166"/>
                  <a:gd name="T7" fmla="*/ 110 h 111"/>
                  <a:gd name="T8" fmla="*/ 38 w 166"/>
                  <a:gd name="T9" fmla="*/ 88 h 111"/>
                  <a:gd name="T10" fmla="*/ 0 w 166"/>
                  <a:gd name="T11" fmla="*/ 75 h 111"/>
                  <a:gd name="T12" fmla="*/ 21 w 166"/>
                  <a:gd name="T13" fmla="*/ 17 h 111"/>
                  <a:gd name="T14" fmla="*/ 54 w 166"/>
                  <a:gd name="T15" fmla="*/ 0 h 111"/>
                  <a:gd name="T16" fmla="*/ 73 w 166"/>
                  <a:gd name="T17" fmla="*/ 1 h 111"/>
                  <a:gd name="T18" fmla="*/ 113 w 166"/>
                  <a:gd name="T19" fmla="*/ 20 h 111"/>
                  <a:gd name="T20" fmla="*/ 152 w 166"/>
                  <a:gd name="T21" fmla="*/ 2 h 111"/>
                  <a:gd name="T22" fmla="*/ 165 w 166"/>
                  <a:gd name="T23" fmla="*/ 22 h 11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66" h="111">
                    <a:moveTo>
                      <a:pt x="165" y="22"/>
                    </a:moveTo>
                    <a:lnTo>
                      <a:pt x="150" y="60"/>
                    </a:lnTo>
                    <a:lnTo>
                      <a:pt x="110" y="91"/>
                    </a:lnTo>
                    <a:lnTo>
                      <a:pt x="70" y="110"/>
                    </a:lnTo>
                    <a:lnTo>
                      <a:pt x="38" y="88"/>
                    </a:lnTo>
                    <a:lnTo>
                      <a:pt x="0" y="75"/>
                    </a:lnTo>
                    <a:lnTo>
                      <a:pt x="21" y="17"/>
                    </a:lnTo>
                    <a:lnTo>
                      <a:pt x="54" y="0"/>
                    </a:lnTo>
                    <a:lnTo>
                      <a:pt x="73" y="1"/>
                    </a:lnTo>
                    <a:lnTo>
                      <a:pt x="113" y="20"/>
                    </a:lnTo>
                    <a:lnTo>
                      <a:pt x="152" y="2"/>
                    </a:lnTo>
                    <a:lnTo>
                      <a:pt x="165" y="22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8" name="Freeform 34">
                <a:extLst>
                  <a:ext uri="{FF2B5EF4-FFF2-40B4-BE49-F238E27FC236}">
                    <a16:creationId xmlns:a16="http://schemas.microsoft.com/office/drawing/2014/main" id="{78ACD28C-8668-4E2A-8E9B-13510FA35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1978"/>
                <a:ext cx="53" cy="14"/>
              </a:xfrm>
              <a:custGeom>
                <a:avLst/>
                <a:gdLst>
                  <a:gd name="T0" fmla="*/ 0 w 53"/>
                  <a:gd name="T1" fmla="*/ 11 h 14"/>
                  <a:gd name="T2" fmla="*/ 14 w 53"/>
                  <a:gd name="T3" fmla="*/ 0 h 14"/>
                  <a:gd name="T4" fmla="*/ 33 w 53"/>
                  <a:gd name="T5" fmla="*/ 2 h 14"/>
                  <a:gd name="T6" fmla="*/ 52 w 53"/>
                  <a:gd name="T7" fmla="*/ 13 h 14"/>
                  <a:gd name="T8" fmla="*/ 0 w 53"/>
                  <a:gd name="T9" fmla="*/ 11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" h="14">
                    <a:moveTo>
                      <a:pt x="0" y="11"/>
                    </a:moveTo>
                    <a:lnTo>
                      <a:pt x="14" y="0"/>
                    </a:lnTo>
                    <a:lnTo>
                      <a:pt x="33" y="2"/>
                    </a:lnTo>
                    <a:lnTo>
                      <a:pt x="52" y="13"/>
                    </a:lnTo>
                    <a:lnTo>
                      <a:pt x="0" y="11"/>
                    </a:lnTo>
                  </a:path>
                </a:pathLst>
              </a:custGeom>
              <a:solidFill>
                <a:schemeClr val="bg2"/>
              </a:solidFill>
              <a:ln w="12700" cap="rnd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pt-BR" sz="1402" dirty="0">
                  <a:solidFill>
                    <a:prstClr val="black"/>
                  </a:solidFill>
                  <a:latin typeface="Univers for KPMG" panose="020B0603020202020204" pitchFamily="34" charset="0"/>
                </a:endParaRPr>
              </a:p>
            </p:txBody>
          </p:sp>
          <p:sp>
            <p:nvSpPr>
              <p:cNvPr id="89" name="Rectangle 38">
                <a:extLst>
                  <a:ext uri="{FF2B5EF4-FFF2-40B4-BE49-F238E27FC236}">
                    <a16:creationId xmlns:a16="http://schemas.microsoft.com/office/drawing/2014/main" id="{1E93DA3D-927E-4E47-B9AA-376D43382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3" y="2715"/>
                <a:ext cx="186" cy="124"/>
              </a:xfrm>
              <a:prstGeom prst="rect">
                <a:avLst/>
              </a:prstGeom>
              <a:grp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/>
                <a:r>
                  <a:rPr lang="pt-BR" sz="778" b="1" dirty="0">
                    <a:solidFill>
                      <a:prstClr val="white"/>
                    </a:solidFill>
                    <a:latin typeface="Univers for KPMG" panose="020B0603020202020204" pitchFamily="34" charset="0"/>
                  </a:rPr>
                  <a:t>MT</a:t>
                </a:r>
              </a:p>
            </p:txBody>
          </p:sp>
          <p:sp>
            <p:nvSpPr>
              <p:cNvPr id="90" name="Rectangle 40">
                <a:extLst>
                  <a:ext uri="{FF2B5EF4-FFF2-40B4-BE49-F238E27FC236}">
                    <a16:creationId xmlns:a16="http://schemas.microsoft.com/office/drawing/2014/main" id="{3151A3B2-E2E7-42C8-BD46-55F602472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" y="1437"/>
                <a:ext cx="751" cy="48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0" tIns="0" rIns="0" bIns="0"/>
              <a:lstStyle/>
              <a:p>
                <a:pPr algn="ctr"/>
                <a:r>
                  <a:rPr lang="pt-BR" sz="1400" b="1" dirty="0">
                    <a:solidFill>
                      <a:srgbClr val="002060"/>
                    </a:solidFill>
                  </a:rPr>
                  <a:t>NORTE</a:t>
                </a:r>
              </a:p>
              <a:p>
                <a:pPr algn="ctr"/>
                <a:r>
                  <a:rPr lang="pt-BR" sz="1400" b="1" dirty="0">
                    <a:solidFill>
                      <a:srgbClr val="002060"/>
                    </a:solidFill>
                  </a:rPr>
                  <a:t>40.644</a:t>
                </a:r>
              </a:p>
              <a:p>
                <a:pPr algn="ctr"/>
                <a:r>
                  <a:rPr lang="pt-BR" sz="1400" b="1" dirty="0">
                    <a:solidFill>
                      <a:srgbClr val="002060"/>
                    </a:solidFill>
                  </a:rPr>
                  <a:t>3,37%</a:t>
                </a:r>
              </a:p>
            </p:txBody>
          </p:sp>
        </p:grpSp>
        <p:sp>
          <p:nvSpPr>
            <p:cNvPr id="60" name="Freeform 45">
              <a:extLst>
                <a:ext uri="{FF2B5EF4-FFF2-40B4-BE49-F238E27FC236}">
                  <a16:creationId xmlns:a16="http://schemas.microsoft.com/office/drawing/2014/main" id="{D1202DFE-0236-4D2C-B3CD-8D0BD5F3C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770" y="5365750"/>
              <a:ext cx="582928" cy="654050"/>
            </a:xfrm>
            <a:custGeom>
              <a:avLst/>
              <a:gdLst>
                <a:gd name="T0" fmla="*/ 197 w 390"/>
                <a:gd name="T1" fmla="*/ 411 h 412"/>
                <a:gd name="T2" fmla="*/ 237 w 390"/>
                <a:gd name="T3" fmla="*/ 393 h 412"/>
                <a:gd name="T4" fmla="*/ 272 w 390"/>
                <a:gd name="T5" fmla="*/ 316 h 412"/>
                <a:gd name="T6" fmla="*/ 312 w 390"/>
                <a:gd name="T7" fmla="*/ 285 h 412"/>
                <a:gd name="T8" fmla="*/ 354 w 390"/>
                <a:gd name="T9" fmla="*/ 195 h 412"/>
                <a:gd name="T10" fmla="*/ 389 w 390"/>
                <a:gd name="T11" fmla="*/ 138 h 412"/>
                <a:gd name="T12" fmla="*/ 377 w 390"/>
                <a:gd name="T13" fmla="*/ 118 h 412"/>
                <a:gd name="T14" fmla="*/ 378 w 390"/>
                <a:gd name="T15" fmla="*/ 86 h 412"/>
                <a:gd name="T16" fmla="*/ 357 w 390"/>
                <a:gd name="T17" fmla="*/ 85 h 412"/>
                <a:gd name="T18" fmla="*/ 339 w 390"/>
                <a:gd name="T19" fmla="*/ 65 h 412"/>
                <a:gd name="T20" fmla="*/ 301 w 390"/>
                <a:gd name="T21" fmla="*/ 44 h 412"/>
                <a:gd name="T22" fmla="*/ 282 w 390"/>
                <a:gd name="T23" fmla="*/ 24 h 412"/>
                <a:gd name="T24" fmla="*/ 231 w 390"/>
                <a:gd name="T25" fmla="*/ 2 h 412"/>
                <a:gd name="T26" fmla="*/ 172 w 390"/>
                <a:gd name="T27" fmla="*/ 0 h 412"/>
                <a:gd name="T28" fmla="*/ 118 w 390"/>
                <a:gd name="T29" fmla="*/ 37 h 412"/>
                <a:gd name="T30" fmla="*/ 2 w 390"/>
                <a:gd name="T31" fmla="*/ 196 h 412"/>
                <a:gd name="T32" fmla="*/ 0 w 390"/>
                <a:gd name="T33" fmla="*/ 215 h 412"/>
                <a:gd name="T34" fmla="*/ 40 w 390"/>
                <a:gd name="T35" fmla="*/ 216 h 412"/>
                <a:gd name="T36" fmla="*/ 110 w 390"/>
                <a:gd name="T37" fmla="*/ 258 h 412"/>
                <a:gd name="T38" fmla="*/ 130 w 390"/>
                <a:gd name="T39" fmla="*/ 259 h 412"/>
                <a:gd name="T40" fmla="*/ 200 w 390"/>
                <a:gd name="T41" fmla="*/ 332 h 412"/>
                <a:gd name="T42" fmla="*/ 220 w 390"/>
                <a:gd name="T43" fmla="*/ 314 h 412"/>
                <a:gd name="T44" fmla="*/ 218 w 390"/>
                <a:gd name="T45" fmla="*/ 353 h 412"/>
                <a:gd name="T46" fmla="*/ 198 w 390"/>
                <a:gd name="T47" fmla="*/ 372 h 412"/>
                <a:gd name="T48" fmla="*/ 197 w 390"/>
                <a:gd name="T49" fmla="*/ 411 h 41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90" h="412">
                  <a:moveTo>
                    <a:pt x="197" y="411"/>
                  </a:moveTo>
                  <a:lnTo>
                    <a:pt x="237" y="393"/>
                  </a:lnTo>
                  <a:lnTo>
                    <a:pt x="272" y="316"/>
                  </a:lnTo>
                  <a:lnTo>
                    <a:pt x="312" y="285"/>
                  </a:lnTo>
                  <a:lnTo>
                    <a:pt x="354" y="195"/>
                  </a:lnTo>
                  <a:lnTo>
                    <a:pt x="389" y="138"/>
                  </a:lnTo>
                  <a:lnTo>
                    <a:pt x="377" y="118"/>
                  </a:lnTo>
                  <a:lnTo>
                    <a:pt x="378" y="86"/>
                  </a:lnTo>
                  <a:lnTo>
                    <a:pt x="357" y="85"/>
                  </a:lnTo>
                  <a:lnTo>
                    <a:pt x="339" y="65"/>
                  </a:lnTo>
                  <a:lnTo>
                    <a:pt x="301" y="44"/>
                  </a:lnTo>
                  <a:lnTo>
                    <a:pt x="282" y="24"/>
                  </a:lnTo>
                  <a:lnTo>
                    <a:pt x="231" y="2"/>
                  </a:lnTo>
                  <a:lnTo>
                    <a:pt x="172" y="0"/>
                  </a:lnTo>
                  <a:lnTo>
                    <a:pt x="118" y="37"/>
                  </a:lnTo>
                  <a:lnTo>
                    <a:pt x="2" y="196"/>
                  </a:lnTo>
                  <a:lnTo>
                    <a:pt x="0" y="215"/>
                  </a:lnTo>
                  <a:lnTo>
                    <a:pt x="40" y="216"/>
                  </a:lnTo>
                  <a:lnTo>
                    <a:pt x="110" y="258"/>
                  </a:lnTo>
                  <a:lnTo>
                    <a:pt x="130" y="259"/>
                  </a:lnTo>
                  <a:lnTo>
                    <a:pt x="200" y="332"/>
                  </a:lnTo>
                  <a:lnTo>
                    <a:pt x="220" y="314"/>
                  </a:lnTo>
                  <a:lnTo>
                    <a:pt x="218" y="353"/>
                  </a:lnTo>
                  <a:lnTo>
                    <a:pt x="198" y="372"/>
                  </a:lnTo>
                  <a:lnTo>
                    <a:pt x="197" y="41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1" name="Freeform 46">
              <a:extLst>
                <a:ext uri="{FF2B5EF4-FFF2-40B4-BE49-F238E27FC236}">
                  <a16:creationId xmlns:a16="http://schemas.microsoft.com/office/drawing/2014/main" id="{C61CC1BB-A280-495F-8524-80D4371A6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351" y="5262563"/>
              <a:ext cx="420007" cy="323850"/>
            </a:xfrm>
            <a:custGeom>
              <a:avLst/>
              <a:gdLst>
                <a:gd name="T0" fmla="*/ 215 w 281"/>
                <a:gd name="T1" fmla="*/ 203 h 204"/>
                <a:gd name="T2" fmla="*/ 256 w 281"/>
                <a:gd name="T3" fmla="*/ 152 h 204"/>
                <a:gd name="T4" fmla="*/ 278 w 281"/>
                <a:gd name="T5" fmla="*/ 75 h 204"/>
                <a:gd name="T6" fmla="*/ 280 w 281"/>
                <a:gd name="T7" fmla="*/ 22 h 204"/>
                <a:gd name="T8" fmla="*/ 260 w 281"/>
                <a:gd name="T9" fmla="*/ 22 h 204"/>
                <a:gd name="T10" fmla="*/ 222 w 281"/>
                <a:gd name="T11" fmla="*/ 2 h 204"/>
                <a:gd name="T12" fmla="*/ 190 w 281"/>
                <a:gd name="T13" fmla="*/ 0 h 204"/>
                <a:gd name="T14" fmla="*/ 150 w 281"/>
                <a:gd name="T15" fmla="*/ 18 h 204"/>
                <a:gd name="T16" fmla="*/ 130 w 281"/>
                <a:gd name="T17" fmla="*/ 37 h 204"/>
                <a:gd name="T18" fmla="*/ 60 w 281"/>
                <a:gd name="T19" fmla="*/ 15 h 204"/>
                <a:gd name="T20" fmla="*/ 1 w 281"/>
                <a:gd name="T21" fmla="*/ 12 h 204"/>
                <a:gd name="T22" fmla="*/ 0 w 281"/>
                <a:gd name="T23" fmla="*/ 65 h 204"/>
                <a:gd name="T24" fmla="*/ 58 w 281"/>
                <a:gd name="T25" fmla="*/ 67 h 204"/>
                <a:gd name="T26" fmla="*/ 109 w 281"/>
                <a:gd name="T27" fmla="*/ 89 h 204"/>
                <a:gd name="T28" fmla="*/ 128 w 281"/>
                <a:gd name="T29" fmla="*/ 109 h 204"/>
                <a:gd name="T30" fmla="*/ 166 w 281"/>
                <a:gd name="T31" fmla="*/ 130 h 204"/>
                <a:gd name="T32" fmla="*/ 184 w 281"/>
                <a:gd name="T33" fmla="*/ 150 h 204"/>
                <a:gd name="T34" fmla="*/ 205 w 281"/>
                <a:gd name="T35" fmla="*/ 151 h 204"/>
                <a:gd name="T36" fmla="*/ 204 w 281"/>
                <a:gd name="T37" fmla="*/ 183 h 204"/>
                <a:gd name="T38" fmla="*/ 215 w 281"/>
                <a:gd name="T39" fmla="*/ 203 h 2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1" h="204">
                  <a:moveTo>
                    <a:pt x="215" y="203"/>
                  </a:moveTo>
                  <a:lnTo>
                    <a:pt x="256" y="152"/>
                  </a:lnTo>
                  <a:lnTo>
                    <a:pt x="278" y="75"/>
                  </a:lnTo>
                  <a:lnTo>
                    <a:pt x="280" y="22"/>
                  </a:lnTo>
                  <a:lnTo>
                    <a:pt x="260" y="22"/>
                  </a:lnTo>
                  <a:lnTo>
                    <a:pt x="222" y="2"/>
                  </a:lnTo>
                  <a:lnTo>
                    <a:pt x="190" y="0"/>
                  </a:lnTo>
                  <a:lnTo>
                    <a:pt x="150" y="18"/>
                  </a:lnTo>
                  <a:lnTo>
                    <a:pt x="130" y="37"/>
                  </a:lnTo>
                  <a:lnTo>
                    <a:pt x="60" y="15"/>
                  </a:lnTo>
                  <a:lnTo>
                    <a:pt x="1" y="12"/>
                  </a:lnTo>
                  <a:lnTo>
                    <a:pt x="0" y="65"/>
                  </a:lnTo>
                  <a:lnTo>
                    <a:pt x="58" y="67"/>
                  </a:lnTo>
                  <a:lnTo>
                    <a:pt x="109" y="89"/>
                  </a:lnTo>
                  <a:lnTo>
                    <a:pt x="128" y="109"/>
                  </a:lnTo>
                  <a:lnTo>
                    <a:pt x="166" y="130"/>
                  </a:lnTo>
                  <a:lnTo>
                    <a:pt x="184" y="150"/>
                  </a:lnTo>
                  <a:lnTo>
                    <a:pt x="205" y="151"/>
                  </a:lnTo>
                  <a:lnTo>
                    <a:pt x="204" y="183"/>
                  </a:lnTo>
                  <a:lnTo>
                    <a:pt x="215" y="203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2" name="Freeform 47">
              <a:extLst>
                <a:ext uri="{FF2B5EF4-FFF2-40B4-BE49-F238E27FC236}">
                  <a16:creationId xmlns:a16="http://schemas.microsoft.com/office/drawing/2014/main" id="{6DBD8FDD-2631-4D7F-8B39-8AB50ED5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9616" y="4937125"/>
              <a:ext cx="559013" cy="387350"/>
            </a:xfrm>
            <a:custGeom>
              <a:avLst/>
              <a:gdLst>
                <a:gd name="T0" fmla="*/ 50 w 374"/>
                <a:gd name="T1" fmla="*/ 218 h 244"/>
                <a:gd name="T2" fmla="*/ 109 w 374"/>
                <a:gd name="T3" fmla="*/ 221 h 244"/>
                <a:gd name="T4" fmla="*/ 180 w 374"/>
                <a:gd name="T5" fmla="*/ 243 h 244"/>
                <a:gd name="T6" fmla="*/ 200 w 374"/>
                <a:gd name="T7" fmla="*/ 224 h 244"/>
                <a:gd name="T8" fmla="*/ 240 w 374"/>
                <a:gd name="T9" fmla="*/ 206 h 244"/>
                <a:gd name="T10" fmla="*/ 272 w 374"/>
                <a:gd name="T11" fmla="*/ 207 h 244"/>
                <a:gd name="T12" fmla="*/ 311 w 374"/>
                <a:gd name="T13" fmla="*/ 227 h 244"/>
                <a:gd name="T14" fmla="*/ 331 w 374"/>
                <a:gd name="T15" fmla="*/ 228 h 244"/>
                <a:gd name="T16" fmla="*/ 333 w 374"/>
                <a:gd name="T17" fmla="*/ 189 h 244"/>
                <a:gd name="T18" fmla="*/ 373 w 374"/>
                <a:gd name="T19" fmla="*/ 152 h 244"/>
                <a:gd name="T20" fmla="*/ 353 w 374"/>
                <a:gd name="T21" fmla="*/ 151 h 244"/>
                <a:gd name="T22" fmla="*/ 316 w 374"/>
                <a:gd name="T23" fmla="*/ 118 h 244"/>
                <a:gd name="T24" fmla="*/ 296 w 374"/>
                <a:gd name="T25" fmla="*/ 118 h 244"/>
                <a:gd name="T26" fmla="*/ 265 w 374"/>
                <a:gd name="T27" fmla="*/ 58 h 244"/>
                <a:gd name="T28" fmla="*/ 246 w 374"/>
                <a:gd name="T29" fmla="*/ 37 h 244"/>
                <a:gd name="T30" fmla="*/ 226 w 374"/>
                <a:gd name="T31" fmla="*/ 24 h 244"/>
                <a:gd name="T32" fmla="*/ 168 w 374"/>
                <a:gd name="T33" fmla="*/ 22 h 244"/>
                <a:gd name="T34" fmla="*/ 117 w 374"/>
                <a:gd name="T35" fmla="*/ 1 h 244"/>
                <a:gd name="T36" fmla="*/ 77 w 374"/>
                <a:gd name="T37" fmla="*/ 0 h 244"/>
                <a:gd name="T38" fmla="*/ 57 w 374"/>
                <a:gd name="T39" fmla="*/ 17 h 244"/>
                <a:gd name="T40" fmla="*/ 23 w 374"/>
                <a:gd name="T41" fmla="*/ 69 h 244"/>
                <a:gd name="T42" fmla="*/ 22 w 374"/>
                <a:gd name="T43" fmla="*/ 108 h 244"/>
                <a:gd name="T44" fmla="*/ 21 w 374"/>
                <a:gd name="T45" fmla="*/ 140 h 244"/>
                <a:gd name="T46" fmla="*/ 0 w 374"/>
                <a:gd name="T47" fmla="*/ 159 h 244"/>
                <a:gd name="T48" fmla="*/ 0 w 374"/>
                <a:gd name="T49" fmla="*/ 177 h 244"/>
                <a:gd name="T50" fmla="*/ 38 w 374"/>
                <a:gd name="T51" fmla="*/ 198 h 244"/>
                <a:gd name="T52" fmla="*/ 50 w 374"/>
                <a:gd name="T53" fmla="*/ 218 h 2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74" h="244">
                  <a:moveTo>
                    <a:pt x="50" y="218"/>
                  </a:moveTo>
                  <a:lnTo>
                    <a:pt x="109" y="221"/>
                  </a:lnTo>
                  <a:lnTo>
                    <a:pt x="180" y="243"/>
                  </a:lnTo>
                  <a:lnTo>
                    <a:pt x="200" y="224"/>
                  </a:lnTo>
                  <a:lnTo>
                    <a:pt x="240" y="206"/>
                  </a:lnTo>
                  <a:lnTo>
                    <a:pt x="272" y="207"/>
                  </a:lnTo>
                  <a:lnTo>
                    <a:pt x="311" y="227"/>
                  </a:lnTo>
                  <a:lnTo>
                    <a:pt x="331" y="228"/>
                  </a:lnTo>
                  <a:lnTo>
                    <a:pt x="333" y="189"/>
                  </a:lnTo>
                  <a:lnTo>
                    <a:pt x="373" y="152"/>
                  </a:lnTo>
                  <a:lnTo>
                    <a:pt x="353" y="151"/>
                  </a:lnTo>
                  <a:lnTo>
                    <a:pt x="316" y="118"/>
                  </a:lnTo>
                  <a:lnTo>
                    <a:pt x="296" y="118"/>
                  </a:lnTo>
                  <a:lnTo>
                    <a:pt x="265" y="58"/>
                  </a:lnTo>
                  <a:lnTo>
                    <a:pt x="246" y="37"/>
                  </a:lnTo>
                  <a:lnTo>
                    <a:pt x="226" y="24"/>
                  </a:lnTo>
                  <a:lnTo>
                    <a:pt x="168" y="22"/>
                  </a:lnTo>
                  <a:lnTo>
                    <a:pt x="117" y="1"/>
                  </a:lnTo>
                  <a:lnTo>
                    <a:pt x="77" y="0"/>
                  </a:lnTo>
                  <a:lnTo>
                    <a:pt x="57" y="17"/>
                  </a:lnTo>
                  <a:lnTo>
                    <a:pt x="23" y="69"/>
                  </a:lnTo>
                  <a:lnTo>
                    <a:pt x="22" y="108"/>
                  </a:lnTo>
                  <a:lnTo>
                    <a:pt x="21" y="140"/>
                  </a:lnTo>
                  <a:lnTo>
                    <a:pt x="0" y="159"/>
                  </a:lnTo>
                  <a:lnTo>
                    <a:pt x="0" y="177"/>
                  </a:lnTo>
                  <a:lnTo>
                    <a:pt x="38" y="198"/>
                  </a:lnTo>
                  <a:lnTo>
                    <a:pt x="50" y="218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EB0DADC8-4C02-4B47-A58F-B84B0856B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707" y="4678363"/>
              <a:ext cx="723428" cy="501650"/>
            </a:xfrm>
            <a:custGeom>
              <a:avLst/>
              <a:gdLst>
                <a:gd name="T0" fmla="*/ 462 w 484"/>
                <a:gd name="T1" fmla="*/ 211 h 316"/>
                <a:gd name="T2" fmla="*/ 462 w 484"/>
                <a:gd name="T3" fmla="*/ 198 h 316"/>
                <a:gd name="T4" fmla="*/ 483 w 484"/>
                <a:gd name="T5" fmla="*/ 179 h 316"/>
                <a:gd name="T6" fmla="*/ 444 w 484"/>
                <a:gd name="T7" fmla="*/ 179 h 316"/>
                <a:gd name="T8" fmla="*/ 411 w 484"/>
                <a:gd name="T9" fmla="*/ 177 h 316"/>
                <a:gd name="T10" fmla="*/ 373 w 484"/>
                <a:gd name="T11" fmla="*/ 157 h 316"/>
                <a:gd name="T12" fmla="*/ 355 w 484"/>
                <a:gd name="T13" fmla="*/ 117 h 316"/>
                <a:gd name="T14" fmla="*/ 355 w 484"/>
                <a:gd name="T15" fmla="*/ 98 h 316"/>
                <a:gd name="T16" fmla="*/ 336 w 484"/>
                <a:gd name="T17" fmla="*/ 84 h 316"/>
                <a:gd name="T18" fmla="*/ 338 w 484"/>
                <a:gd name="T19" fmla="*/ 45 h 316"/>
                <a:gd name="T20" fmla="*/ 318 w 484"/>
                <a:gd name="T21" fmla="*/ 25 h 316"/>
                <a:gd name="T22" fmla="*/ 286 w 484"/>
                <a:gd name="T23" fmla="*/ 4 h 316"/>
                <a:gd name="T24" fmla="*/ 227 w 484"/>
                <a:gd name="T25" fmla="*/ 22 h 316"/>
                <a:gd name="T26" fmla="*/ 196 w 484"/>
                <a:gd name="T27" fmla="*/ 2 h 316"/>
                <a:gd name="T28" fmla="*/ 137 w 484"/>
                <a:gd name="T29" fmla="*/ 0 h 316"/>
                <a:gd name="T30" fmla="*/ 96 w 484"/>
                <a:gd name="T31" fmla="*/ 56 h 316"/>
                <a:gd name="T32" fmla="*/ 62 w 484"/>
                <a:gd name="T33" fmla="*/ 107 h 316"/>
                <a:gd name="T34" fmla="*/ 21 w 484"/>
                <a:gd name="T35" fmla="*/ 146 h 316"/>
                <a:gd name="T36" fmla="*/ 0 w 484"/>
                <a:gd name="T37" fmla="*/ 164 h 316"/>
                <a:gd name="T38" fmla="*/ 39 w 484"/>
                <a:gd name="T39" fmla="*/ 165 h 316"/>
                <a:gd name="T40" fmla="*/ 91 w 484"/>
                <a:gd name="T41" fmla="*/ 186 h 316"/>
                <a:gd name="T42" fmla="*/ 149 w 484"/>
                <a:gd name="T43" fmla="*/ 188 h 316"/>
                <a:gd name="T44" fmla="*/ 168 w 484"/>
                <a:gd name="T45" fmla="*/ 201 h 316"/>
                <a:gd name="T46" fmla="*/ 187 w 484"/>
                <a:gd name="T47" fmla="*/ 222 h 316"/>
                <a:gd name="T48" fmla="*/ 219 w 484"/>
                <a:gd name="T49" fmla="*/ 281 h 316"/>
                <a:gd name="T50" fmla="*/ 238 w 484"/>
                <a:gd name="T51" fmla="*/ 281 h 316"/>
                <a:gd name="T52" fmla="*/ 276 w 484"/>
                <a:gd name="T53" fmla="*/ 314 h 316"/>
                <a:gd name="T54" fmla="*/ 296 w 484"/>
                <a:gd name="T55" fmla="*/ 315 h 316"/>
                <a:gd name="T56" fmla="*/ 309 w 484"/>
                <a:gd name="T57" fmla="*/ 303 h 316"/>
                <a:gd name="T58" fmla="*/ 369 w 484"/>
                <a:gd name="T59" fmla="*/ 266 h 316"/>
                <a:gd name="T60" fmla="*/ 423 w 484"/>
                <a:gd name="T61" fmla="*/ 230 h 316"/>
                <a:gd name="T62" fmla="*/ 462 w 484"/>
                <a:gd name="T63" fmla="*/ 211 h 3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84" h="316">
                  <a:moveTo>
                    <a:pt x="462" y="211"/>
                  </a:moveTo>
                  <a:lnTo>
                    <a:pt x="462" y="198"/>
                  </a:lnTo>
                  <a:lnTo>
                    <a:pt x="483" y="179"/>
                  </a:lnTo>
                  <a:lnTo>
                    <a:pt x="444" y="179"/>
                  </a:lnTo>
                  <a:lnTo>
                    <a:pt x="411" y="177"/>
                  </a:lnTo>
                  <a:lnTo>
                    <a:pt x="373" y="157"/>
                  </a:lnTo>
                  <a:lnTo>
                    <a:pt x="355" y="117"/>
                  </a:lnTo>
                  <a:lnTo>
                    <a:pt x="355" y="98"/>
                  </a:lnTo>
                  <a:lnTo>
                    <a:pt x="336" y="84"/>
                  </a:lnTo>
                  <a:lnTo>
                    <a:pt x="338" y="45"/>
                  </a:lnTo>
                  <a:lnTo>
                    <a:pt x="318" y="25"/>
                  </a:lnTo>
                  <a:lnTo>
                    <a:pt x="286" y="4"/>
                  </a:lnTo>
                  <a:lnTo>
                    <a:pt x="227" y="22"/>
                  </a:lnTo>
                  <a:lnTo>
                    <a:pt x="196" y="2"/>
                  </a:lnTo>
                  <a:lnTo>
                    <a:pt x="137" y="0"/>
                  </a:lnTo>
                  <a:lnTo>
                    <a:pt x="96" y="56"/>
                  </a:lnTo>
                  <a:lnTo>
                    <a:pt x="62" y="107"/>
                  </a:lnTo>
                  <a:lnTo>
                    <a:pt x="21" y="146"/>
                  </a:lnTo>
                  <a:lnTo>
                    <a:pt x="0" y="164"/>
                  </a:lnTo>
                  <a:lnTo>
                    <a:pt x="39" y="165"/>
                  </a:lnTo>
                  <a:lnTo>
                    <a:pt x="91" y="186"/>
                  </a:lnTo>
                  <a:lnTo>
                    <a:pt x="149" y="188"/>
                  </a:lnTo>
                  <a:lnTo>
                    <a:pt x="168" y="201"/>
                  </a:lnTo>
                  <a:lnTo>
                    <a:pt x="187" y="222"/>
                  </a:lnTo>
                  <a:lnTo>
                    <a:pt x="219" y="281"/>
                  </a:lnTo>
                  <a:lnTo>
                    <a:pt x="238" y="281"/>
                  </a:lnTo>
                  <a:lnTo>
                    <a:pt x="276" y="314"/>
                  </a:lnTo>
                  <a:lnTo>
                    <a:pt x="296" y="315"/>
                  </a:lnTo>
                  <a:lnTo>
                    <a:pt x="309" y="303"/>
                  </a:lnTo>
                  <a:lnTo>
                    <a:pt x="369" y="266"/>
                  </a:lnTo>
                  <a:lnTo>
                    <a:pt x="423" y="230"/>
                  </a:lnTo>
                  <a:lnTo>
                    <a:pt x="462" y="211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1D920869-D0D9-4489-9C1F-DC1B9FDD9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348" y="4797425"/>
              <a:ext cx="394597" cy="217488"/>
            </a:xfrm>
            <a:custGeom>
              <a:avLst/>
              <a:gdLst>
                <a:gd name="T0" fmla="*/ 18 w 264"/>
                <a:gd name="T1" fmla="*/ 136 h 137"/>
                <a:gd name="T2" fmla="*/ 18 w 264"/>
                <a:gd name="T3" fmla="*/ 124 h 137"/>
                <a:gd name="T4" fmla="*/ 39 w 264"/>
                <a:gd name="T5" fmla="*/ 104 h 137"/>
                <a:gd name="T6" fmla="*/ 0 w 264"/>
                <a:gd name="T7" fmla="*/ 104 h 137"/>
                <a:gd name="T8" fmla="*/ 39 w 264"/>
                <a:gd name="T9" fmla="*/ 85 h 137"/>
                <a:gd name="T10" fmla="*/ 79 w 264"/>
                <a:gd name="T11" fmla="*/ 68 h 137"/>
                <a:gd name="T12" fmla="*/ 112 w 264"/>
                <a:gd name="T13" fmla="*/ 68 h 137"/>
                <a:gd name="T14" fmla="*/ 152 w 264"/>
                <a:gd name="T15" fmla="*/ 51 h 137"/>
                <a:gd name="T16" fmla="*/ 172 w 264"/>
                <a:gd name="T17" fmla="*/ 19 h 137"/>
                <a:gd name="T18" fmla="*/ 192 w 264"/>
                <a:gd name="T19" fmla="*/ 0 h 137"/>
                <a:gd name="T20" fmla="*/ 205 w 264"/>
                <a:gd name="T21" fmla="*/ 32 h 137"/>
                <a:gd name="T22" fmla="*/ 263 w 264"/>
                <a:gd name="T23" fmla="*/ 35 h 137"/>
                <a:gd name="T24" fmla="*/ 243 w 264"/>
                <a:gd name="T25" fmla="*/ 54 h 137"/>
                <a:gd name="T26" fmla="*/ 242 w 264"/>
                <a:gd name="T27" fmla="*/ 73 h 137"/>
                <a:gd name="T28" fmla="*/ 202 w 264"/>
                <a:gd name="T29" fmla="*/ 91 h 137"/>
                <a:gd name="T30" fmla="*/ 188 w 264"/>
                <a:gd name="T31" fmla="*/ 129 h 137"/>
                <a:gd name="T32" fmla="*/ 91 w 264"/>
                <a:gd name="T33" fmla="*/ 126 h 137"/>
                <a:gd name="T34" fmla="*/ 18 w 264"/>
                <a:gd name="T35" fmla="*/ 136 h 1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64" h="137">
                  <a:moveTo>
                    <a:pt x="18" y="136"/>
                  </a:moveTo>
                  <a:lnTo>
                    <a:pt x="18" y="124"/>
                  </a:lnTo>
                  <a:lnTo>
                    <a:pt x="39" y="104"/>
                  </a:lnTo>
                  <a:lnTo>
                    <a:pt x="0" y="104"/>
                  </a:lnTo>
                  <a:lnTo>
                    <a:pt x="39" y="85"/>
                  </a:lnTo>
                  <a:lnTo>
                    <a:pt x="79" y="68"/>
                  </a:lnTo>
                  <a:lnTo>
                    <a:pt x="112" y="68"/>
                  </a:lnTo>
                  <a:lnTo>
                    <a:pt x="152" y="51"/>
                  </a:lnTo>
                  <a:lnTo>
                    <a:pt x="172" y="19"/>
                  </a:lnTo>
                  <a:lnTo>
                    <a:pt x="192" y="0"/>
                  </a:lnTo>
                  <a:lnTo>
                    <a:pt x="205" y="32"/>
                  </a:lnTo>
                  <a:lnTo>
                    <a:pt x="263" y="35"/>
                  </a:lnTo>
                  <a:lnTo>
                    <a:pt x="243" y="54"/>
                  </a:lnTo>
                  <a:lnTo>
                    <a:pt x="242" y="73"/>
                  </a:lnTo>
                  <a:lnTo>
                    <a:pt x="202" y="91"/>
                  </a:lnTo>
                  <a:lnTo>
                    <a:pt x="188" y="129"/>
                  </a:lnTo>
                  <a:lnTo>
                    <a:pt x="91" y="126"/>
                  </a:lnTo>
                  <a:lnTo>
                    <a:pt x="18" y="136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6" name="Freeform 50">
              <a:extLst>
                <a:ext uri="{FF2B5EF4-FFF2-40B4-BE49-F238E27FC236}">
                  <a16:creationId xmlns:a16="http://schemas.microsoft.com/office/drawing/2014/main" id="{4166E0E9-C890-41A1-81A4-0FBFF1285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9479" y="4202113"/>
              <a:ext cx="977525" cy="760413"/>
            </a:xfrm>
            <a:custGeom>
              <a:avLst/>
              <a:gdLst>
                <a:gd name="T0" fmla="*/ 630 w 654"/>
                <a:gd name="T1" fmla="*/ 190 h 479"/>
                <a:gd name="T2" fmla="*/ 617 w 654"/>
                <a:gd name="T3" fmla="*/ 176 h 479"/>
                <a:gd name="T4" fmla="*/ 631 w 654"/>
                <a:gd name="T5" fmla="*/ 139 h 479"/>
                <a:gd name="T6" fmla="*/ 652 w 654"/>
                <a:gd name="T7" fmla="*/ 121 h 479"/>
                <a:gd name="T8" fmla="*/ 653 w 654"/>
                <a:gd name="T9" fmla="*/ 101 h 479"/>
                <a:gd name="T10" fmla="*/ 601 w 654"/>
                <a:gd name="T11" fmla="*/ 80 h 479"/>
                <a:gd name="T12" fmla="*/ 581 w 654"/>
                <a:gd name="T13" fmla="*/ 79 h 479"/>
                <a:gd name="T14" fmla="*/ 544 w 654"/>
                <a:gd name="T15" fmla="*/ 45 h 479"/>
                <a:gd name="T16" fmla="*/ 512 w 654"/>
                <a:gd name="T17" fmla="*/ 45 h 479"/>
                <a:gd name="T18" fmla="*/ 473 w 654"/>
                <a:gd name="T19" fmla="*/ 23 h 479"/>
                <a:gd name="T20" fmla="*/ 434 w 654"/>
                <a:gd name="T21" fmla="*/ 22 h 479"/>
                <a:gd name="T22" fmla="*/ 402 w 654"/>
                <a:gd name="T23" fmla="*/ 2 h 479"/>
                <a:gd name="T24" fmla="*/ 343 w 654"/>
                <a:gd name="T25" fmla="*/ 0 h 479"/>
                <a:gd name="T26" fmla="*/ 323 w 654"/>
                <a:gd name="T27" fmla="*/ 18 h 479"/>
                <a:gd name="T28" fmla="*/ 290 w 654"/>
                <a:gd name="T29" fmla="*/ 36 h 479"/>
                <a:gd name="T30" fmla="*/ 252 w 654"/>
                <a:gd name="T31" fmla="*/ 16 h 479"/>
                <a:gd name="T32" fmla="*/ 230 w 654"/>
                <a:gd name="T33" fmla="*/ 54 h 479"/>
                <a:gd name="T34" fmla="*/ 210 w 654"/>
                <a:gd name="T35" fmla="*/ 66 h 479"/>
                <a:gd name="T36" fmla="*/ 210 w 654"/>
                <a:gd name="T37" fmla="*/ 106 h 479"/>
                <a:gd name="T38" fmla="*/ 188 w 654"/>
                <a:gd name="T39" fmla="*/ 123 h 479"/>
                <a:gd name="T40" fmla="*/ 207 w 654"/>
                <a:gd name="T41" fmla="*/ 163 h 479"/>
                <a:gd name="T42" fmla="*/ 207 w 654"/>
                <a:gd name="T43" fmla="*/ 176 h 479"/>
                <a:gd name="T44" fmla="*/ 173 w 654"/>
                <a:gd name="T45" fmla="*/ 213 h 479"/>
                <a:gd name="T46" fmla="*/ 95 w 654"/>
                <a:gd name="T47" fmla="*/ 211 h 479"/>
                <a:gd name="T48" fmla="*/ 42 w 654"/>
                <a:gd name="T49" fmla="*/ 228 h 479"/>
                <a:gd name="T50" fmla="*/ 1 w 654"/>
                <a:gd name="T51" fmla="*/ 265 h 479"/>
                <a:gd name="T52" fmla="*/ 0 w 654"/>
                <a:gd name="T53" fmla="*/ 299 h 479"/>
                <a:gd name="T54" fmla="*/ 59 w 654"/>
                <a:gd name="T55" fmla="*/ 301 h 479"/>
                <a:gd name="T56" fmla="*/ 91 w 654"/>
                <a:gd name="T57" fmla="*/ 322 h 479"/>
                <a:gd name="T58" fmla="*/ 150 w 654"/>
                <a:gd name="T59" fmla="*/ 304 h 479"/>
                <a:gd name="T60" fmla="*/ 181 w 654"/>
                <a:gd name="T61" fmla="*/ 324 h 479"/>
                <a:gd name="T62" fmla="*/ 201 w 654"/>
                <a:gd name="T63" fmla="*/ 345 h 479"/>
                <a:gd name="T64" fmla="*/ 199 w 654"/>
                <a:gd name="T65" fmla="*/ 384 h 479"/>
                <a:gd name="T66" fmla="*/ 218 w 654"/>
                <a:gd name="T67" fmla="*/ 397 h 479"/>
                <a:gd name="T68" fmla="*/ 218 w 654"/>
                <a:gd name="T69" fmla="*/ 417 h 479"/>
                <a:gd name="T70" fmla="*/ 236 w 654"/>
                <a:gd name="T71" fmla="*/ 456 h 479"/>
                <a:gd name="T72" fmla="*/ 275 w 654"/>
                <a:gd name="T73" fmla="*/ 476 h 479"/>
                <a:gd name="T74" fmla="*/ 307 w 654"/>
                <a:gd name="T75" fmla="*/ 478 h 479"/>
                <a:gd name="T76" fmla="*/ 346 w 654"/>
                <a:gd name="T77" fmla="*/ 460 h 479"/>
                <a:gd name="T78" fmla="*/ 386 w 654"/>
                <a:gd name="T79" fmla="*/ 442 h 479"/>
                <a:gd name="T80" fmla="*/ 418 w 654"/>
                <a:gd name="T81" fmla="*/ 442 h 479"/>
                <a:gd name="T82" fmla="*/ 459 w 654"/>
                <a:gd name="T83" fmla="*/ 426 h 479"/>
                <a:gd name="T84" fmla="*/ 479 w 654"/>
                <a:gd name="T85" fmla="*/ 394 h 479"/>
                <a:gd name="T86" fmla="*/ 499 w 654"/>
                <a:gd name="T87" fmla="*/ 375 h 479"/>
                <a:gd name="T88" fmla="*/ 514 w 654"/>
                <a:gd name="T89" fmla="*/ 336 h 479"/>
                <a:gd name="T90" fmla="*/ 554 w 654"/>
                <a:gd name="T91" fmla="*/ 298 h 479"/>
                <a:gd name="T92" fmla="*/ 555 w 654"/>
                <a:gd name="T93" fmla="*/ 284 h 479"/>
                <a:gd name="T94" fmla="*/ 576 w 654"/>
                <a:gd name="T95" fmla="*/ 246 h 479"/>
                <a:gd name="T96" fmla="*/ 576 w 654"/>
                <a:gd name="T97" fmla="*/ 227 h 479"/>
                <a:gd name="T98" fmla="*/ 596 w 654"/>
                <a:gd name="T99" fmla="*/ 209 h 479"/>
                <a:gd name="T100" fmla="*/ 629 w 654"/>
                <a:gd name="T101" fmla="*/ 210 h 479"/>
                <a:gd name="T102" fmla="*/ 630 w 654"/>
                <a:gd name="T103" fmla="*/ 190 h 47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54" h="479">
                  <a:moveTo>
                    <a:pt x="630" y="190"/>
                  </a:moveTo>
                  <a:lnTo>
                    <a:pt x="617" y="176"/>
                  </a:lnTo>
                  <a:lnTo>
                    <a:pt x="631" y="139"/>
                  </a:lnTo>
                  <a:lnTo>
                    <a:pt x="652" y="121"/>
                  </a:lnTo>
                  <a:lnTo>
                    <a:pt x="653" y="101"/>
                  </a:lnTo>
                  <a:lnTo>
                    <a:pt x="601" y="80"/>
                  </a:lnTo>
                  <a:lnTo>
                    <a:pt x="581" y="79"/>
                  </a:lnTo>
                  <a:lnTo>
                    <a:pt x="544" y="45"/>
                  </a:lnTo>
                  <a:lnTo>
                    <a:pt x="512" y="45"/>
                  </a:lnTo>
                  <a:lnTo>
                    <a:pt x="473" y="23"/>
                  </a:lnTo>
                  <a:lnTo>
                    <a:pt x="434" y="22"/>
                  </a:lnTo>
                  <a:lnTo>
                    <a:pt x="402" y="2"/>
                  </a:lnTo>
                  <a:lnTo>
                    <a:pt x="343" y="0"/>
                  </a:lnTo>
                  <a:lnTo>
                    <a:pt x="323" y="18"/>
                  </a:lnTo>
                  <a:lnTo>
                    <a:pt x="290" y="36"/>
                  </a:lnTo>
                  <a:lnTo>
                    <a:pt x="252" y="16"/>
                  </a:lnTo>
                  <a:lnTo>
                    <a:pt x="230" y="54"/>
                  </a:lnTo>
                  <a:lnTo>
                    <a:pt x="210" y="66"/>
                  </a:lnTo>
                  <a:lnTo>
                    <a:pt x="210" y="106"/>
                  </a:lnTo>
                  <a:lnTo>
                    <a:pt x="188" y="123"/>
                  </a:lnTo>
                  <a:lnTo>
                    <a:pt x="207" y="163"/>
                  </a:lnTo>
                  <a:lnTo>
                    <a:pt x="207" y="176"/>
                  </a:lnTo>
                  <a:lnTo>
                    <a:pt x="173" y="213"/>
                  </a:lnTo>
                  <a:lnTo>
                    <a:pt x="95" y="211"/>
                  </a:lnTo>
                  <a:lnTo>
                    <a:pt x="42" y="228"/>
                  </a:lnTo>
                  <a:lnTo>
                    <a:pt x="1" y="265"/>
                  </a:lnTo>
                  <a:lnTo>
                    <a:pt x="0" y="299"/>
                  </a:lnTo>
                  <a:lnTo>
                    <a:pt x="59" y="301"/>
                  </a:lnTo>
                  <a:lnTo>
                    <a:pt x="91" y="322"/>
                  </a:lnTo>
                  <a:lnTo>
                    <a:pt x="150" y="304"/>
                  </a:lnTo>
                  <a:lnTo>
                    <a:pt x="181" y="324"/>
                  </a:lnTo>
                  <a:lnTo>
                    <a:pt x="201" y="345"/>
                  </a:lnTo>
                  <a:lnTo>
                    <a:pt x="199" y="384"/>
                  </a:lnTo>
                  <a:lnTo>
                    <a:pt x="218" y="397"/>
                  </a:lnTo>
                  <a:lnTo>
                    <a:pt x="218" y="417"/>
                  </a:lnTo>
                  <a:lnTo>
                    <a:pt x="236" y="456"/>
                  </a:lnTo>
                  <a:lnTo>
                    <a:pt x="275" y="476"/>
                  </a:lnTo>
                  <a:lnTo>
                    <a:pt x="307" y="478"/>
                  </a:lnTo>
                  <a:lnTo>
                    <a:pt x="346" y="460"/>
                  </a:lnTo>
                  <a:lnTo>
                    <a:pt x="386" y="442"/>
                  </a:lnTo>
                  <a:lnTo>
                    <a:pt x="418" y="442"/>
                  </a:lnTo>
                  <a:lnTo>
                    <a:pt x="459" y="426"/>
                  </a:lnTo>
                  <a:lnTo>
                    <a:pt x="479" y="394"/>
                  </a:lnTo>
                  <a:lnTo>
                    <a:pt x="499" y="375"/>
                  </a:lnTo>
                  <a:lnTo>
                    <a:pt x="514" y="336"/>
                  </a:lnTo>
                  <a:lnTo>
                    <a:pt x="554" y="298"/>
                  </a:lnTo>
                  <a:lnTo>
                    <a:pt x="555" y="284"/>
                  </a:lnTo>
                  <a:lnTo>
                    <a:pt x="576" y="246"/>
                  </a:lnTo>
                  <a:lnTo>
                    <a:pt x="576" y="227"/>
                  </a:lnTo>
                  <a:lnTo>
                    <a:pt x="596" y="209"/>
                  </a:lnTo>
                  <a:lnTo>
                    <a:pt x="629" y="210"/>
                  </a:lnTo>
                  <a:lnTo>
                    <a:pt x="630" y="19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id="{A5C3D4D6-6210-40ED-9902-01BC4E49D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488" y="4438650"/>
              <a:ext cx="567981" cy="641350"/>
            </a:xfrm>
            <a:custGeom>
              <a:avLst/>
              <a:gdLst>
                <a:gd name="T0" fmla="*/ 233 w 380"/>
                <a:gd name="T1" fmla="*/ 14 h 404"/>
                <a:gd name="T2" fmla="*/ 220 w 380"/>
                <a:gd name="T3" fmla="*/ 14 h 404"/>
                <a:gd name="T4" fmla="*/ 201 w 380"/>
                <a:gd name="T5" fmla="*/ 1 h 404"/>
                <a:gd name="T6" fmla="*/ 181 w 380"/>
                <a:gd name="T7" fmla="*/ 0 h 404"/>
                <a:gd name="T8" fmla="*/ 161 w 380"/>
                <a:gd name="T9" fmla="*/ 12 h 404"/>
                <a:gd name="T10" fmla="*/ 121 w 380"/>
                <a:gd name="T11" fmla="*/ 31 h 404"/>
                <a:gd name="T12" fmla="*/ 69 w 380"/>
                <a:gd name="T13" fmla="*/ 9 h 404"/>
                <a:gd name="T14" fmla="*/ 30 w 380"/>
                <a:gd name="T15" fmla="*/ 7 h 404"/>
                <a:gd name="T16" fmla="*/ 9 w 380"/>
                <a:gd name="T17" fmla="*/ 27 h 404"/>
                <a:gd name="T18" fmla="*/ 7 w 380"/>
                <a:gd name="T19" fmla="*/ 85 h 404"/>
                <a:gd name="T20" fmla="*/ 27 w 380"/>
                <a:gd name="T21" fmla="*/ 104 h 404"/>
                <a:gd name="T22" fmla="*/ 26 w 380"/>
                <a:gd name="T23" fmla="*/ 137 h 404"/>
                <a:gd name="T24" fmla="*/ 4 w 380"/>
                <a:gd name="T25" fmla="*/ 176 h 404"/>
                <a:gd name="T26" fmla="*/ 0 w 380"/>
                <a:gd name="T27" fmla="*/ 287 h 404"/>
                <a:gd name="T28" fmla="*/ 20 w 380"/>
                <a:gd name="T29" fmla="*/ 306 h 404"/>
                <a:gd name="T30" fmla="*/ 98 w 380"/>
                <a:gd name="T31" fmla="*/ 309 h 404"/>
                <a:gd name="T32" fmla="*/ 111 w 380"/>
                <a:gd name="T33" fmla="*/ 329 h 404"/>
                <a:gd name="T34" fmla="*/ 128 w 380"/>
                <a:gd name="T35" fmla="*/ 381 h 404"/>
                <a:gd name="T36" fmla="*/ 147 w 380"/>
                <a:gd name="T37" fmla="*/ 401 h 404"/>
                <a:gd name="T38" fmla="*/ 187 w 380"/>
                <a:gd name="T39" fmla="*/ 403 h 404"/>
                <a:gd name="T40" fmla="*/ 187 w 380"/>
                <a:gd name="T41" fmla="*/ 383 h 404"/>
                <a:gd name="T42" fmla="*/ 222 w 380"/>
                <a:gd name="T43" fmla="*/ 332 h 404"/>
                <a:gd name="T44" fmla="*/ 242 w 380"/>
                <a:gd name="T45" fmla="*/ 314 h 404"/>
                <a:gd name="T46" fmla="*/ 303 w 380"/>
                <a:gd name="T47" fmla="*/ 258 h 404"/>
                <a:gd name="T48" fmla="*/ 337 w 380"/>
                <a:gd name="T49" fmla="*/ 207 h 404"/>
                <a:gd name="T50" fmla="*/ 378 w 380"/>
                <a:gd name="T51" fmla="*/ 151 h 404"/>
                <a:gd name="T52" fmla="*/ 379 w 380"/>
                <a:gd name="T53" fmla="*/ 117 h 404"/>
                <a:gd name="T54" fmla="*/ 341 w 380"/>
                <a:gd name="T55" fmla="*/ 116 h 404"/>
                <a:gd name="T56" fmla="*/ 271 w 380"/>
                <a:gd name="T57" fmla="*/ 55 h 404"/>
                <a:gd name="T58" fmla="*/ 232 w 380"/>
                <a:gd name="T59" fmla="*/ 35 h 404"/>
                <a:gd name="T60" fmla="*/ 233 w 380"/>
                <a:gd name="T61" fmla="*/ 14 h 40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80" h="404">
                  <a:moveTo>
                    <a:pt x="233" y="14"/>
                  </a:moveTo>
                  <a:lnTo>
                    <a:pt x="220" y="14"/>
                  </a:lnTo>
                  <a:lnTo>
                    <a:pt x="201" y="1"/>
                  </a:lnTo>
                  <a:lnTo>
                    <a:pt x="181" y="0"/>
                  </a:lnTo>
                  <a:lnTo>
                    <a:pt x="161" y="12"/>
                  </a:lnTo>
                  <a:lnTo>
                    <a:pt x="121" y="31"/>
                  </a:lnTo>
                  <a:lnTo>
                    <a:pt x="69" y="9"/>
                  </a:lnTo>
                  <a:lnTo>
                    <a:pt x="30" y="7"/>
                  </a:lnTo>
                  <a:lnTo>
                    <a:pt x="9" y="27"/>
                  </a:lnTo>
                  <a:lnTo>
                    <a:pt x="7" y="85"/>
                  </a:lnTo>
                  <a:lnTo>
                    <a:pt x="27" y="104"/>
                  </a:lnTo>
                  <a:lnTo>
                    <a:pt x="26" y="137"/>
                  </a:lnTo>
                  <a:lnTo>
                    <a:pt x="4" y="176"/>
                  </a:lnTo>
                  <a:lnTo>
                    <a:pt x="0" y="287"/>
                  </a:lnTo>
                  <a:lnTo>
                    <a:pt x="20" y="306"/>
                  </a:lnTo>
                  <a:lnTo>
                    <a:pt x="98" y="309"/>
                  </a:lnTo>
                  <a:lnTo>
                    <a:pt x="111" y="329"/>
                  </a:lnTo>
                  <a:lnTo>
                    <a:pt x="128" y="381"/>
                  </a:lnTo>
                  <a:lnTo>
                    <a:pt x="147" y="401"/>
                  </a:lnTo>
                  <a:lnTo>
                    <a:pt x="187" y="403"/>
                  </a:lnTo>
                  <a:lnTo>
                    <a:pt x="187" y="383"/>
                  </a:lnTo>
                  <a:lnTo>
                    <a:pt x="222" y="332"/>
                  </a:lnTo>
                  <a:lnTo>
                    <a:pt x="242" y="314"/>
                  </a:lnTo>
                  <a:lnTo>
                    <a:pt x="303" y="258"/>
                  </a:lnTo>
                  <a:lnTo>
                    <a:pt x="337" y="207"/>
                  </a:lnTo>
                  <a:lnTo>
                    <a:pt x="378" y="151"/>
                  </a:lnTo>
                  <a:lnTo>
                    <a:pt x="379" y="117"/>
                  </a:lnTo>
                  <a:lnTo>
                    <a:pt x="341" y="116"/>
                  </a:lnTo>
                  <a:lnTo>
                    <a:pt x="271" y="55"/>
                  </a:lnTo>
                  <a:lnTo>
                    <a:pt x="232" y="35"/>
                  </a:lnTo>
                  <a:lnTo>
                    <a:pt x="233" y="14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8" name="Freeform 52">
              <a:extLst>
                <a:ext uri="{FF2B5EF4-FFF2-40B4-BE49-F238E27FC236}">
                  <a16:creationId xmlns:a16="http://schemas.microsoft.com/office/drawing/2014/main" id="{F4E9B75C-1398-4CFA-9F62-A099D84C3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710" y="3489325"/>
              <a:ext cx="940158" cy="1023938"/>
            </a:xfrm>
            <a:custGeom>
              <a:avLst/>
              <a:gdLst>
                <a:gd name="T0" fmla="*/ 628 w 630"/>
                <a:gd name="T1" fmla="*/ 158 h 645"/>
                <a:gd name="T2" fmla="*/ 297 w 630"/>
                <a:gd name="T3" fmla="*/ 134 h 645"/>
                <a:gd name="T4" fmla="*/ 258 w 630"/>
                <a:gd name="T5" fmla="*/ 113 h 645"/>
                <a:gd name="T6" fmla="*/ 248 w 630"/>
                <a:gd name="T7" fmla="*/ 94 h 645"/>
                <a:gd name="T8" fmla="*/ 229 w 630"/>
                <a:gd name="T9" fmla="*/ 53 h 645"/>
                <a:gd name="T10" fmla="*/ 191 w 630"/>
                <a:gd name="T11" fmla="*/ 0 h 645"/>
                <a:gd name="T12" fmla="*/ 190 w 630"/>
                <a:gd name="T13" fmla="*/ 32 h 645"/>
                <a:gd name="T14" fmla="*/ 170 w 630"/>
                <a:gd name="T15" fmla="*/ 70 h 645"/>
                <a:gd name="T16" fmla="*/ 168 w 630"/>
                <a:gd name="T17" fmla="*/ 109 h 645"/>
                <a:gd name="T18" fmla="*/ 17 w 630"/>
                <a:gd name="T19" fmla="*/ 104 h 645"/>
                <a:gd name="T20" fmla="*/ 4 w 630"/>
                <a:gd name="T21" fmla="*/ 137 h 645"/>
                <a:gd name="T22" fmla="*/ 0 w 630"/>
                <a:gd name="T23" fmla="*/ 234 h 645"/>
                <a:gd name="T24" fmla="*/ 91 w 630"/>
                <a:gd name="T25" fmla="*/ 249 h 645"/>
                <a:gd name="T26" fmla="*/ 88 w 630"/>
                <a:gd name="T27" fmla="*/ 327 h 645"/>
                <a:gd name="T28" fmla="*/ 47 w 630"/>
                <a:gd name="T29" fmla="*/ 397 h 645"/>
                <a:gd name="T30" fmla="*/ 65 w 630"/>
                <a:gd name="T31" fmla="*/ 457 h 645"/>
                <a:gd name="T32" fmla="*/ 43 w 630"/>
                <a:gd name="T33" fmla="*/ 475 h 645"/>
                <a:gd name="T34" fmla="*/ 63 w 630"/>
                <a:gd name="T35" fmla="*/ 508 h 645"/>
                <a:gd name="T36" fmla="*/ 61 w 630"/>
                <a:gd name="T37" fmla="*/ 547 h 645"/>
                <a:gd name="T38" fmla="*/ 152 w 630"/>
                <a:gd name="T39" fmla="*/ 570 h 645"/>
                <a:gd name="T40" fmla="*/ 192 w 630"/>
                <a:gd name="T41" fmla="*/ 571 h 645"/>
                <a:gd name="T42" fmla="*/ 190 w 630"/>
                <a:gd name="T43" fmla="*/ 589 h 645"/>
                <a:gd name="T44" fmla="*/ 209 w 630"/>
                <a:gd name="T45" fmla="*/ 623 h 645"/>
                <a:gd name="T46" fmla="*/ 240 w 630"/>
                <a:gd name="T47" fmla="*/ 644 h 645"/>
                <a:gd name="T48" fmla="*/ 240 w 630"/>
                <a:gd name="T49" fmla="*/ 625 h 645"/>
                <a:gd name="T50" fmla="*/ 261 w 630"/>
                <a:gd name="T51" fmla="*/ 605 h 645"/>
                <a:gd name="T52" fmla="*/ 300 w 630"/>
                <a:gd name="T53" fmla="*/ 607 h 645"/>
                <a:gd name="T54" fmla="*/ 350 w 630"/>
                <a:gd name="T55" fmla="*/ 628 h 645"/>
                <a:gd name="T56" fmla="*/ 390 w 630"/>
                <a:gd name="T57" fmla="*/ 609 h 645"/>
                <a:gd name="T58" fmla="*/ 410 w 630"/>
                <a:gd name="T59" fmla="*/ 598 h 645"/>
                <a:gd name="T60" fmla="*/ 430 w 630"/>
                <a:gd name="T61" fmla="*/ 598 h 645"/>
                <a:gd name="T62" fmla="*/ 449 w 630"/>
                <a:gd name="T63" fmla="*/ 612 h 645"/>
                <a:gd name="T64" fmla="*/ 463 w 630"/>
                <a:gd name="T65" fmla="*/ 612 h 645"/>
                <a:gd name="T66" fmla="*/ 463 w 630"/>
                <a:gd name="T67" fmla="*/ 598 h 645"/>
                <a:gd name="T68" fmla="*/ 484 w 630"/>
                <a:gd name="T69" fmla="*/ 542 h 645"/>
                <a:gd name="T70" fmla="*/ 524 w 630"/>
                <a:gd name="T71" fmla="*/ 505 h 645"/>
                <a:gd name="T72" fmla="*/ 546 w 630"/>
                <a:gd name="T73" fmla="*/ 473 h 645"/>
                <a:gd name="T74" fmla="*/ 579 w 630"/>
                <a:gd name="T75" fmla="*/ 454 h 645"/>
                <a:gd name="T76" fmla="*/ 599 w 630"/>
                <a:gd name="T77" fmla="*/ 416 h 645"/>
                <a:gd name="T78" fmla="*/ 600 w 630"/>
                <a:gd name="T79" fmla="*/ 377 h 645"/>
                <a:gd name="T80" fmla="*/ 621 w 630"/>
                <a:gd name="T81" fmla="*/ 326 h 645"/>
                <a:gd name="T82" fmla="*/ 603 w 630"/>
                <a:gd name="T83" fmla="*/ 267 h 645"/>
                <a:gd name="T84" fmla="*/ 606 w 630"/>
                <a:gd name="T85" fmla="*/ 216 h 645"/>
                <a:gd name="T86" fmla="*/ 628 w 630"/>
                <a:gd name="T87" fmla="*/ 158 h 64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30" h="645">
                  <a:moveTo>
                    <a:pt x="629" y="158"/>
                  </a:moveTo>
                  <a:lnTo>
                    <a:pt x="297" y="134"/>
                  </a:lnTo>
                  <a:lnTo>
                    <a:pt x="258" y="113"/>
                  </a:lnTo>
                  <a:lnTo>
                    <a:pt x="248" y="94"/>
                  </a:lnTo>
                  <a:lnTo>
                    <a:pt x="229" y="53"/>
                  </a:lnTo>
                  <a:lnTo>
                    <a:pt x="191" y="0"/>
                  </a:lnTo>
                  <a:lnTo>
                    <a:pt x="190" y="32"/>
                  </a:lnTo>
                  <a:lnTo>
                    <a:pt x="170" y="70"/>
                  </a:lnTo>
                  <a:lnTo>
                    <a:pt x="168" y="109"/>
                  </a:lnTo>
                  <a:lnTo>
                    <a:pt x="17" y="104"/>
                  </a:lnTo>
                  <a:lnTo>
                    <a:pt x="4" y="137"/>
                  </a:lnTo>
                  <a:lnTo>
                    <a:pt x="0" y="234"/>
                  </a:lnTo>
                  <a:lnTo>
                    <a:pt x="91" y="249"/>
                  </a:lnTo>
                  <a:lnTo>
                    <a:pt x="88" y="327"/>
                  </a:lnTo>
                  <a:lnTo>
                    <a:pt x="47" y="397"/>
                  </a:lnTo>
                  <a:lnTo>
                    <a:pt x="65" y="457"/>
                  </a:lnTo>
                  <a:lnTo>
                    <a:pt x="43" y="475"/>
                  </a:lnTo>
                  <a:lnTo>
                    <a:pt x="63" y="508"/>
                  </a:lnTo>
                  <a:lnTo>
                    <a:pt x="61" y="547"/>
                  </a:lnTo>
                  <a:lnTo>
                    <a:pt x="152" y="570"/>
                  </a:lnTo>
                  <a:lnTo>
                    <a:pt x="192" y="571"/>
                  </a:lnTo>
                  <a:lnTo>
                    <a:pt x="190" y="589"/>
                  </a:lnTo>
                  <a:lnTo>
                    <a:pt x="209" y="623"/>
                  </a:lnTo>
                  <a:lnTo>
                    <a:pt x="240" y="644"/>
                  </a:lnTo>
                  <a:lnTo>
                    <a:pt x="240" y="625"/>
                  </a:lnTo>
                  <a:lnTo>
                    <a:pt x="261" y="605"/>
                  </a:lnTo>
                  <a:lnTo>
                    <a:pt x="300" y="607"/>
                  </a:lnTo>
                  <a:lnTo>
                    <a:pt x="351" y="628"/>
                  </a:lnTo>
                  <a:lnTo>
                    <a:pt x="391" y="609"/>
                  </a:lnTo>
                  <a:lnTo>
                    <a:pt x="411" y="598"/>
                  </a:lnTo>
                  <a:lnTo>
                    <a:pt x="431" y="598"/>
                  </a:lnTo>
                  <a:lnTo>
                    <a:pt x="450" y="612"/>
                  </a:lnTo>
                  <a:lnTo>
                    <a:pt x="464" y="612"/>
                  </a:lnTo>
                  <a:lnTo>
                    <a:pt x="464" y="598"/>
                  </a:lnTo>
                  <a:lnTo>
                    <a:pt x="485" y="542"/>
                  </a:lnTo>
                  <a:lnTo>
                    <a:pt x="525" y="505"/>
                  </a:lnTo>
                  <a:lnTo>
                    <a:pt x="547" y="473"/>
                  </a:lnTo>
                  <a:lnTo>
                    <a:pt x="580" y="454"/>
                  </a:lnTo>
                  <a:lnTo>
                    <a:pt x="600" y="416"/>
                  </a:lnTo>
                  <a:lnTo>
                    <a:pt x="601" y="377"/>
                  </a:lnTo>
                  <a:lnTo>
                    <a:pt x="622" y="326"/>
                  </a:lnTo>
                  <a:lnTo>
                    <a:pt x="604" y="267"/>
                  </a:lnTo>
                  <a:lnTo>
                    <a:pt x="607" y="216"/>
                  </a:lnTo>
                  <a:lnTo>
                    <a:pt x="629" y="158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69" name="Rectangle 55">
              <a:extLst>
                <a:ext uri="{FF2B5EF4-FFF2-40B4-BE49-F238E27FC236}">
                  <a16:creationId xmlns:a16="http://schemas.microsoft.com/office/drawing/2014/main" id="{742E9D9A-D56C-4BE6-ACBB-29825529A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8720" y="5322728"/>
              <a:ext cx="692040" cy="1666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/>
            <a:lstStyle/>
            <a:p>
              <a:pPr algn="ctr"/>
              <a:endParaRPr lang="pt-BR" sz="778" b="1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  <p:sp>
          <p:nvSpPr>
            <p:cNvPr id="70" name="Freeform 58">
              <a:extLst>
                <a:ext uri="{FF2B5EF4-FFF2-40B4-BE49-F238E27FC236}">
                  <a16:creationId xmlns:a16="http://schemas.microsoft.com/office/drawing/2014/main" id="{7BFE5D9F-55B2-4D68-9D62-5C70A21D1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328" y="4533900"/>
              <a:ext cx="225698" cy="320675"/>
            </a:xfrm>
            <a:custGeom>
              <a:avLst/>
              <a:gdLst>
                <a:gd name="T0" fmla="*/ 71 w 151"/>
                <a:gd name="T1" fmla="*/ 201 h 202"/>
                <a:gd name="T2" fmla="*/ 113 w 151"/>
                <a:gd name="T3" fmla="*/ 130 h 202"/>
                <a:gd name="T4" fmla="*/ 128 w 151"/>
                <a:gd name="T5" fmla="*/ 59 h 202"/>
                <a:gd name="T6" fmla="*/ 150 w 151"/>
                <a:gd name="T7" fmla="*/ 21 h 202"/>
                <a:gd name="T8" fmla="*/ 130 w 151"/>
                <a:gd name="T9" fmla="*/ 1 h 202"/>
                <a:gd name="T10" fmla="*/ 98 w 151"/>
                <a:gd name="T11" fmla="*/ 0 h 202"/>
                <a:gd name="T12" fmla="*/ 78 w 151"/>
                <a:gd name="T13" fmla="*/ 18 h 202"/>
                <a:gd name="T14" fmla="*/ 77 w 151"/>
                <a:gd name="T15" fmla="*/ 37 h 202"/>
                <a:gd name="T16" fmla="*/ 56 w 151"/>
                <a:gd name="T17" fmla="*/ 76 h 202"/>
                <a:gd name="T18" fmla="*/ 55 w 151"/>
                <a:gd name="T19" fmla="*/ 89 h 202"/>
                <a:gd name="T20" fmla="*/ 15 w 151"/>
                <a:gd name="T21" fmla="*/ 127 h 202"/>
                <a:gd name="T22" fmla="*/ 0 w 151"/>
                <a:gd name="T23" fmla="*/ 166 h 202"/>
                <a:gd name="T24" fmla="*/ 13 w 151"/>
                <a:gd name="T25" fmla="*/ 199 h 202"/>
                <a:gd name="T26" fmla="*/ 71 w 151"/>
                <a:gd name="T27" fmla="*/ 201 h 20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1" h="202">
                  <a:moveTo>
                    <a:pt x="71" y="201"/>
                  </a:moveTo>
                  <a:lnTo>
                    <a:pt x="113" y="130"/>
                  </a:lnTo>
                  <a:lnTo>
                    <a:pt x="128" y="59"/>
                  </a:lnTo>
                  <a:lnTo>
                    <a:pt x="150" y="21"/>
                  </a:lnTo>
                  <a:lnTo>
                    <a:pt x="130" y="1"/>
                  </a:lnTo>
                  <a:lnTo>
                    <a:pt x="98" y="0"/>
                  </a:lnTo>
                  <a:lnTo>
                    <a:pt x="78" y="18"/>
                  </a:lnTo>
                  <a:lnTo>
                    <a:pt x="77" y="37"/>
                  </a:lnTo>
                  <a:lnTo>
                    <a:pt x="56" y="76"/>
                  </a:lnTo>
                  <a:lnTo>
                    <a:pt x="55" y="89"/>
                  </a:lnTo>
                  <a:lnTo>
                    <a:pt x="15" y="127"/>
                  </a:lnTo>
                  <a:lnTo>
                    <a:pt x="0" y="166"/>
                  </a:lnTo>
                  <a:lnTo>
                    <a:pt x="13" y="199"/>
                  </a:lnTo>
                  <a:lnTo>
                    <a:pt x="71" y="201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t-BR" sz="1402" dirty="0">
                <a:solidFill>
                  <a:prstClr val="black"/>
                </a:solidFill>
                <a:latin typeface="Univers for KPMG" panose="020B0603020202020204" pitchFamily="34" charset="0"/>
              </a:endParaRPr>
            </a:p>
          </p:txBody>
        </p:sp>
      </p:grpSp>
      <p:sp>
        <p:nvSpPr>
          <p:cNvPr id="91" name="Rectangle 40">
            <a:extLst>
              <a:ext uri="{FF2B5EF4-FFF2-40B4-BE49-F238E27FC236}">
                <a16:creationId xmlns:a16="http://schemas.microsoft.com/office/drawing/2014/main" id="{422B7F78-2562-4491-A570-64FF24A7A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393" y="4135294"/>
            <a:ext cx="1169929" cy="6000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pt-BR" sz="1400" b="1" dirty="0">
                <a:solidFill>
                  <a:srgbClr val="002060"/>
                </a:solidFill>
              </a:rPr>
              <a:t>SUDESTE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712.269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56,27%</a:t>
            </a:r>
          </a:p>
        </p:txBody>
      </p:sp>
      <p:sp>
        <p:nvSpPr>
          <p:cNvPr id="92" name="Rectangle 40">
            <a:extLst>
              <a:ext uri="{FF2B5EF4-FFF2-40B4-BE49-F238E27FC236}">
                <a16:creationId xmlns:a16="http://schemas.microsoft.com/office/drawing/2014/main" id="{C316F9BD-4D47-4ABD-8FA1-1A95EFCED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788" y="3519752"/>
            <a:ext cx="1169929" cy="7027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pt-BR" sz="1400" b="1" dirty="0">
                <a:solidFill>
                  <a:srgbClr val="002060"/>
                </a:solidFill>
              </a:rPr>
              <a:t>CENTRO-OESTE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137.924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11,00%</a:t>
            </a:r>
          </a:p>
        </p:txBody>
      </p:sp>
      <p:sp>
        <p:nvSpPr>
          <p:cNvPr id="93" name="Rectangle 40">
            <a:extLst>
              <a:ext uri="{FF2B5EF4-FFF2-40B4-BE49-F238E27FC236}">
                <a16:creationId xmlns:a16="http://schemas.microsoft.com/office/drawing/2014/main" id="{2C482C86-1633-42B2-8CF8-11F2948B8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0137" y="1592591"/>
            <a:ext cx="1169929" cy="7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pt-BR" sz="1200" b="1" dirty="0">
                <a:solidFill>
                  <a:srgbClr val="002060"/>
                </a:solidFill>
                <a:latin typeface="Univers for KPMG" panose="020B0603020202020204" pitchFamily="34" charset="0"/>
              </a:rPr>
              <a:t> </a:t>
            </a:r>
            <a:r>
              <a:rPr lang="pt-BR" sz="1400" b="1" dirty="0">
                <a:solidFill>
                  <a:srgbClr val="002060"/>
                </a:solidFill>
              </a:rPr>
              <a:t>NORDESTE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168.593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13,94%</a:t>
            </a:r>
          </a:p>
        </p:txBody>
      </p:sp>
      <p:sp>
        <p:nvSpPr>
          <p:cNvPr id="95" name="Rectangle 40">
            <a:extLst>
              <a:ext uri="{FF2B5EF4-FFF2-40B4-BE49-F238E27FC236}">
                <a16:creationId xmlns:a16="http://schemas.microsoft.com/office/drawing/2014/main" id="{A831160B-42EF-4165-A696-CF808D2EC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809" y="4578410"/>
            <a:ext cx="1169929" cy="7308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ctr"/>
            <a:r>
              <a:rPr lang="pt-BR" sz="1400" b="1" dirty="0">
                <a:solidFill>
                  <a:srgbClr val="002060"/>
                </a:solidFill>
              </a:rPr>
              <a:t>SUL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217.683</a:t>
            </a:r>
          </a:p>
          <a:p>
            <a:pPr algn="ctr"/>
            <a:r>
              <a:rPr lang="pt-BR" sz="1400" b="1" dirty="0">
                <a:solidFill>
                  <a:srgbClr val="002060"/>
                </a:solidFill>
              </a:rPr>
              <a:t>15,43%</a:t>
            </a:r>
          </a:p>
        </p:txBody>
      </p:sp>
      <p:cxnSp>
        <p:nvCxnSpPr>
          <p:cNvPr id="96" name="Conector: Angulado 95">
            <a:extLst>
              <a:ext uri="{FF2B5EF4-FFF2-40B4-BE49-F238E27FC236}">
                <a16:creationId xmlns:a16="http://schemas.microsoft.com/office/drawing/2014/main" id="{95EE17F8-9E7B-46CE-B6E1-D615FDD4416B}"/>
              </a:ext>
            </a:extLst>
          </p:cNvPr>
          <p:cNvCxnSpPr>
            <a:cxnSpLocks/>
          </p:cNvCxnSpPr>
          <p:nvPr/>
        </p:nvCxnSpPr>
        <p:spPr>
          <a:xfrm rot="5400000">
            <a:off x="5731772" y="4802326"/>
            <a:ext cx="1556718" cy="202415"/>
          </a:xfrm>
          <a:prstGeom prst="bentConnector4">
            <a:avLst>
              <a:gd name="adj1" fmla="val 12722"/>
              <a:gd name="adj2" fmla="val 212936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aixaDeTexto 97">
            <a:extLst>
              <a:ext uri="{FF2B5EF4-FFF2-40B4-BE49-F238E27FC236}">
                <a16:creationId xmlns:a16="http://schemas.microsoft.com/office/drawing/2014/main" id="{0B9FFA9B-BA69-4774-A5C7-098433B1D6F8}"/>
              </a:ext>
            </a:extLst>
          </p:cNvPr>
          <p:cNvSpPr txBox="1"/>
          <p:nvPr/>
        </p:nvSpPr>
        <p:spPr>
          <a:xfrm>
            <a:off x="6342145" y="5466964"/>
            <a:ext cx="266666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b="1" dirty="0">
                <a:solidFill>
                  <a:srgbClr val="002060"/>
                </a:solidFill>
              </a:rPr>
              <a:t>77,4% dos bloqueios foram feitos com a marcação para “todas as IFs”</a:t>
            </a:r>
            <a:endParaRPr lang="pt-BR" sz="1300" dirty="0"/>
          </a:p>
        </p:txBody>
      </p:sp>
      <p:sp>
        <p:nvSpPr>
          <p:cNvPr id="99" name="Seta: para Baixo 98">
            <a:extLst>
              <a:ext uri="{FF2B5EF4-FFF2-40B4-BE49-F238E27FC236}">
                <a16:creationId xmlns:a16="http://schemas.microsoft.com/office/drawing/2014/main" id="{60A09EB5-5577-4271-9D8C-B13A0C83C371}"/>
              </a:ext>
            </a:extLst>
          </p:cNvPr>
          <p:cNvSpPr/>
          <p:nvPr/>
        </p:nvSpPr>
        <p:spPr>
          <a:xfrm>
            <a:off x="7479094" y="3284033"/>
            <a:ext cx="259852" cy="42115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12E45E95-5B05-43AE-B8BA-5ED471C5826D}"/>
              </a:ext>
            </a:extLst>
          </p:cNvPr>
          <p:cNvSpPr txBox="1"/>
          <p:nvPr/>
        </p:nvSpPr>
        <p:spPr>
          <a:xfrm>
            <a:off x="269377" y="6317467"/>
            <a:ext cx="34281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rgbClr val="002060"/>
                </a:solidFill>
              </a:rPr>
              <a:t>Fonte: ABR Telecom</a:t>
            </a:r>
            <a:endParaRPr lang="pt-BR" sz="1100" dirty="0"/>
          </a:p>
        </p:txBody>
      </p:sp>
      <p:sp>
        <p:nvSpPr>
          <p:cNvPr id="63" name="CaixaDeTexto 62">
            <a:extLst>
              <a:ext uri="{FF2B5EF4-FFF2-40B4-BE49-F238E27FC236}">
                <a16:creationId xmlns:a16="http://schemas.microsoft.com/office/drawing/2014/main" id="{1008B881-4FC9-4A3A-93F7-D8710140CEF7}"/>
              </a:ext>
            </a:extLst>
          </p:cNvPr>
          <p:cNvSpPr txBox="1"/>
          <p:nvPr/>
        </p:nvSpPr>
        <p:spPr>
          <a:xfrm>
            <a:off x="6099441" y="2758476"/>
            <a:ext cx="3078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 b="1" dirty="0">
                <a:solidFill>
                  <a:srgbClr val="002060"/>
                </a:solidFill>
              </a:rPr>
              <a:t>(aproximadamente em torno de 75 mil bloqueios nos últimos 30 dias)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A4C6568F-AEED-4355-8E87-D1E489A44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89" y="217392"/>
            <a:ext cx="7447158" cy="79532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0E35936F-728E-4F41-955C-765621BEB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9933" y="1280955"/>
            <a:ext cx="2775282" cy="143865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A532A7C1-085E-4E33-B642-DD13D88B1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3841" y="3862800"/>
            <a:ext cx="2619048" cy="144761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215E1CF-356A-4265-BEE1-F35A02DA0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6390" y="1308625"/>
            <a:ext cx="2340290" cy="454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677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ixaDeTexto 14">
            <a:extLst>
              <a:ext uri="{FF2B5EF4-FFF2-40B4-BE49-F238E27FC236}">
                <a16:creationId xmlns:a16="http://schemas.microsoft.com/office/drawing/2014/main" id="{903D3D65-0F72-4B72-8BB3-5F0C740C775E}"/>
              </a:ext>
            </a:extLst>
          </p:cNvPr>
          <p:cNvSpPr txBox="1"/>
          <p:nvPr/>
        </p:nvSpPr>
        <p:spPr>
          <a:xfrm>
            <a:off x="491765" y="787041"/>
            <a:ext cx="7894181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>
              <a:spcAft>
                <a:spcPts val="600"/>
              </a:spcAft>
              <a:defRPr sz="1500" b="1">
                <a:solidFill>
                  <a:srgbClr val="00206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pt-BR" sz="1600" dirty="0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Publicação das informações | página FEBRABAN</a:t>
            </a:r>
          </a:p>
        </p:txBody>
      </p:sp>
      <p:sp>
        <p:nvSpPr>
          <p:cNvPr id="38" name="Espaço Reservado para Texto 24">
            <a:extLst>
              <a:ext uri="{FF2B5EF4-FFF2-40B4-BE49-F238E27FC236}">
                <a16:creationId xmlns:a16="http://schemas.microsoft.com/office/drawing/2014/main" id="{B981B724-447A-425D-974B-B3195726A2B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91765" y="201116"/>
            <a:ext cx="8613102" cy="337365"/>
          </a:xfr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sz="2500" dirty="0">
                <a:latin typeface="Trebuchet MS" panose="020B0603020202020204" pitchFamily="34" charset="0"/>
                <a:cs typeface="Arial" panose="020B0604020202020204" pitchFamily="34" charset="0"/>
              </a:rPr>
              <a:t>Monitoramento dos Correspondentes</a:t>
            </a: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2F1E37C-6ACA-4B10-A62B-37DD09955A6A}"/>
              </a:ext>
            </a:extLst>
          </p:cNvPr>
          <p:cNvSpPr txBox="1"/>
          <p:nvPr/>
        </p:nvSpPr>
        <p:spPr>
          <a:xfrm>
            <a:off x="491767" y="1110206"/>
            <a:ext cx="8386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Trebuchet MS" panose="020B0603020202020204" pitchFamily="34" charset="0"/>
                <a:cs typeface="Arial" panose="020B0604020202020204" pitchFamily="34" charset="0"/>
              </a:rPr>
              <a:t>Os índices apurados por Correspondente estão disponíveis para consulta pública no site da Autorregulação Bancária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>
                <a:latin typeface="Arial" panose="020B0604020202020204" pitchFamily="34" charset="0"/>
                <a:cs typeface="Arial" panose="020B0604020202020204" pitchFamily="34" charset="0"/>
              </a:rPr>
              <a:t>(www.autorregulacaobancaria.com.br)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– Seção “Autorregulação Consignado &gt; Indicadores”.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DD19371-76F6-4EF8-9714-026469714294}"/>
              </a:ext>
            </a:extLst>
          </p:cNvPr>
          <p:cNvSpPr/>
          <p:nvPr/>
        </p:nvSpPr>
        <p:spPr>
          <a:xfrm>
            <a:off x="491767" y="6112928"/>
            <a:ext cx="8072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latin typeface="Trebuchet MS" panose="020B0603020202020204" pitchFamily="34" charset="0"/>
                <a:cs typeface="Arial" panose="020B0604020202020204" pitchFamily="34" charset="0"/>
              </a:rPr>
              <a:t>É possível consultar os dados dos Correspondentes por filtros (pesquisando pelo CNPJ, razão social ou nome fantasia, por mês, UF ou município).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75153C3-5A40-4470-9420-B63167CC18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5" t="11371" r="11830" b="8254"/>
          <a:stretch/>
        </p:blipFill>
        <p:spPr>
          <a:xfrm>
            <a:off x="734874" y="1939896"/>
            <a:ext cx="7407965" cy="411903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Espaço Reservado para Número de Slide 3">
            <a:extLst>
              <a:ext uri="{FF2B5EF4-FFF2-40B4-BE49-F238E27FC236}">
                <a16:creationId xmlns:a16="http://schemas.microsoft.com/office/drawing/2014/main" id="{CA6620BF-333F-49AC-BDC2-72BE43D9D061}"/>
              </a:ext>
            </a:extLst>
          </p:cNvPr>
          <p:cNvSpPr txBox="1">
            <a:spLocks/>
          </p:cNvSpPr>
          <p:nvPr/>
        </p:nvSpPr>
        <p:spPr>
          <a:xfrm>
            <a:off x="6927753" y="6527785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algn="r">
                <a:defRPr/>
              </a:pPr>
              <a:t>13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75864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a Livre 33">
            <a:extLst>
              <a:ext uri="{FF2B5EF4-FFF2-40B4-BE49-F238E27FC236}">
                <a16:creationId xmlns:a16="http://schemas.microsoft.com/office/drawing/2014/main" id="{F213BDA9-4CCE-458F-9C7E-6870241F044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7BF00A-3322-4CB2-BEE7-0938EC82EA57}"/>
              </a:ext>
            </a:extLst>
          </p:cNvPr>
          <p:cNvSpPr txBox="1"/>
          <p:nvPr/>
        </p:nvSpPr>
        <p:spPr>
          <a:xfrm>
            <a:off x="378608" y="1068527"/>
            <a:ext cx="838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latin typeface="Trebuchet MS" panose="020B0603020202020204" pitchFamily="34" charset="0"/>
                <a:cs typeface="Arial" panose="020B0604020202020204" pitchFamily="34" charset="0"/>
              </a:rPr>
              <a:t>Os índices apurados por Correspondente também estão disponíveis para consulta pública no site da ABBC (www.abbc.org.br) – Seção “Serviços &gt; Comunicados”.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28D8972-92A6-42BC-BCCE-974327C30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550" y="1704875"/>
            <a:ext cx="7099275" cy="4403649"/>
          </a:xfrm>
          <a:prstGeom prst="rect">
            <a:avLst/>
          </a:prstGeom>
        </p:spPr>
      </p:pic>
      <p:sp>
        <p:nvSpPr>
          <p:cNvPr id="11" name="CaixaDeTexto 10">
            <a:extLst>
              <a:ext uri="{FF2B5EF4-FFF2-40B4-BE49-F238E27FC236}">
                <a16:creationId xmlns:a16="http://schemas.microsoft.com/office/drawing/2014/main" id="{673FCE0F-029E-45AA-87FB-A46BE046AE27}"/>
              </a:ext>
            </a:extLst>
          </p:cNvPr>
          <p:cNvSpPr txBox="1"/>
          <p:nvPr/>
        </p:nvSpPr>
        <p:spPr>
          <a:xfrm>
            <a:off x="378608" y="725416"/>
            <a:ext cx="7894181" cy="3231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>
              <a:spcAft>
                <a:spcPts val="600"/>
              </a:spcAft>
              <a:defRPr sz="1500" b="1">
                <a:solidFill>
                  <a:srgbClr val="00206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pt-BR" sz="1600" dirty="0">
                <a:solidFill>
                  <a:schemeClr val="tx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Publicação das informações | página ABBC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EEF6027C-1F08-4379-A3A7-DE0613C43144}"/>
              </a:ext>
            </a:extLst>
          </p:cNvPr>
          <p:cNvSpPr/>
          <p:nvPr/>
        </p:nvSpPr>
        <p:spPr>
          <a:xfrm>
            <a:off x="378608" y="6221652"/>
            <a:ext cx="80723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latin typeface="Trebuchet MS" panose="020B0603020202020204" pitchFamily="34" charset="0"/>
                <a:cs typeface="Arial" panose="020B0604020202020204" pitchFamily="34" charset="0"/>
              </a:rPr>
              <a:t>É possível consultar os dados dos Correspondentes por filtros (pesquisando pelo CNPJ, razão social ou nome fantasia, por mês, UF ou município).</a:t>
            </a:r>
          </a:p>
        </p:txBody>
      </p:sp>
      <p:sp>
        <p:nvSpPr>
          <p:cNvPr id="6" name="Espaço Reservado para Número de Slide 3">
            <a:extLst>
              <a:ext uri="{FF2B5EF4-FFF2-40B4-BE49-F238E27FC236}">
                <a16:creationId xmlns:a16="http://schemas.microsoft.com/office/drawing/2014/main" id="{BEBC3E47-D858-49FC-B338-DFF366FED7FA}"/>
              </a:ext>
            </a:extLst>
          </p:cNvPr>
          <p:cNvSpPr txBox="1">
            <a:spLocks/>
          </p:cNvSpPr>
          <p:nvPr/>
        </p:nvSpPr>
        <p:spPr>
          <a:xfrm>
            <a:off x="6927753" y="6584709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algn="r">
                <a:defRPr/>
              </a:pPr>
              <a:t>14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9F3D68B-95F8-47CE-95FE-F19FAFC0C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85" y="113128"/>
            <a:ext cx="8730229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4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rma Livre 33">
            <a:extLst>
              <a:ext uri="{FF2B5EF4-FFF2-40B4-BE49-F238E27FC236}">
                <a16:creationId xmlns:a16="http://schemas.microsoft.com/office/drawing/2014/main" id="{E9E42D3B-FD23-4A58-8A3C-A97CA29BF6CD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ound Same Side Corner Rectangle 11">
            <a:extLst>
              <a:ext uri="{FF2B5EF4-FFF2-40B4-BE49-F238E27FC236}">
                <a16:creationId xmlns:a16="http://schemas.microsoft.com/office/drawing/2014/main" id="{24E352C7-494C-4B30-9693-41C85AD6B518}"/>
              </a:ext>
            </a:extLst>
          </p:cNvPr>
          <p:cNvSpPr/>
          <p:nvPr/>
        </p:nvSpPr>
        <p:spPr bwMode="auto">
          <a:xfrm rot="5400000">
            <a:off x="2513889" y="-1849096"/>
            <a:ext cx="558148" cy="54000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1" name="Espaço Reservado para Rodapé 1">
            <a:extLst>
              <a:ext uri="{FF2B5EF4-FFF2-40B4-BE49-F238E27FC236}">
                <a16:creationId xmlns:a16="http://schemas.microsoft.com/office/drawing/2014/main" id="{123B80B3-481E-41C6-A90B-5337A533CDAC}"/>
              </a:ext>
            </a:extLst>
          </p:cNvPr>
          <p:cNvSpPr txBox="1">
            <a:spLocks/>
          </p:cNvSpPr>
          <p:nvPr/>
        </p:nvSpPr>
        <p:spPr>
          <a:xfrm>
            <a:off x="1065402" y="6320672"/>
            <a:ext cx="9144001" cy="36512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000" kern="1200">
                <a:solidFill>
                  <a:srgbClr val="003A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Fonte: Dados CIP</a:t>
            </a:r>
            <a:endParaRPr kumimoji="0" lang="pt-BR" sz="1000" i="0" u="none" strike="noStrike" kern="1600" cap="none" spc="0" normalizeH="0" baseline="0" noProof="0" dirty="0">
              <a:ln>
                <a:noFill/>
              </a:ln>
              <a:solidFill>
                <a:srgbClr val="E7E6E6">
                  <a:lumMod val="75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E6D59D8E-9EF9-421C-862C-CAB83A6E26D3}"/>
              </a:ext>
            </a:extLst>
          </p:cNvPr>
          <p:cNvSpPr txBox="1"/>
          <p:nvPr/>
        </p:nvSpPr>
        <p:spPr>
          <a:xfrm>
            <a:off x="289350" y="829581"/>
            <a:ext cx="838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Medidas administrativas aplicadas aos correspondentes desde a criação da Autorregulação do </a:t>
            </a:r>
            <a:r>
              <a:rPr lang="pt-BR" sz="1600" b="1" dirty="0">
                <a:solidFill>
                  <a:prstClr val="black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Consignado </a:t>
            </a:r>
            <a:r>
              <a:rPr lang="pt-BR" sz="1600" b="1" dirty="0">
                <a:solidFill>
                  <a:prstClr val="black"/>
                </a:solidFill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https://portal.febraban.org.br/noticia/3593/pt-br/</a:t>
            </a:r>
            <a:r>
              <a:rPr lang="pt-BR" sz="1600" b="1" dirty="0">
                <a:solidFill>
                  <a:prstClr val="black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  <a:endParaRPr kumimoji="0" lang="pt-BR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84D6E37-4844-47B5-A5B4-FBADCA868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882" y="209318"/>
            <a:ext cx="8730229" cy="670618"/>
          </a:xfrm>
          <a:prstGeom prst="rect">
            <a:avLst/>
          </a:prstGeom>
        </p:spPr>
      </p:pic>
      <p:pic>
        <p:nvPicPr>
          <p:cNvPr id="2050" name="Imagem 2">
            <a:extLst>
              <a:ext uri="{FF2B5EF4-FFF2-40B4-BE49-F238E27FC236}">
                <a16:creationId xmlns:a16="http://schemas.microsoft.com/office/drawing/2014/main" id="{C9EF42BD-11D1-4A26-9ECF-3D226E095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17" y="1746057"/>
            <a:ext cx="652145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A1DB0AA8-57F9-432E-BBC9-4A44902925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576159"/>
              </p:ext>
            </p:extLst>
          </p:nvPr>
        </p:nvGraphicFramePr>
        <p:xfrm>
          <a:off x="1132513" y="4974285"/>
          <a:ext cx="6753134" cy="13411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2473">
                  <a:extLst>
                    <a:ext uri="{9D8B030D-6E8A-4147-A177-3AD203B41FA5}">
                      <a16:colId xmlns:a16="http://schemas.microsoft.com/office/drawing/2014/main" val="1338570160"/>
                    </a:ext>
                  </a:extLst>
                </a:gridCol>
                <a:gridCol w="439241">
                  <a:extLst>
                    <a:ext uri="{9D8B030D-6E8A-4147-A177-3AD203B41FA5}">
                      <a16:colId xmlns:a16="http://schemas.microsoft.com/office/drawing/2014/main" val="2117370817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634369145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9347196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3073216874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2024583184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3671466483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3065666598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1520595300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1376187649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1320474653"/>
                    </a:ext>
                  </a:extLst>
                </a:gridCol>
                <a:gridCol w="533142">
                  <a:extLst>
                    <a:ext uri="{9D8B030D-6E8A-4147-A177-3AD203B41FA5}">
                      <a16:colId xmlns:a16="http://schemas.microsoft.com/office/drawing/2014/main" val="1360770134"/>
                    </a:ext>
                  </a:extLst>
                </a:gridCol>
              </a:tblGrid>
              <a:tr h="154653">
                <a:tc>
                  <a:txBody>
                    <a:bodyPr/>
                    <a:lstStyle/>
                    <a:p>
                      <a:endParaRPr lang="pt-BR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Mar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Abr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Mai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Jun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Jul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Ago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Set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Out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Nov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Dez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Total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40904248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Advertência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24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134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61901608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Susp 5 DUS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8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88860689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Susp 10 DUS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5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27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63528932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Susp 20 DUS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09811805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Susp 30 DUS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6933535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Susp Definitiva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833228580"/>
                  </a:ext>
                </a:extLst>
              </a:tr>
              <a:tr h="1546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Total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11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14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22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39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20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36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35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247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481695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595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2108941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18" name="Espaço Reservado para Número de Slide 3">
            <a:extLst>
              <a:ext uri="{FF2B5EF4-FFF2-40B4-BE49-F238E27FC236}">
                <a16:creationId xmlns:a16="http://schemas.microsoft.com/office/drawing/2014/main" id="{C6624C7A-A9E3-4A6A-8E19-CF701E05CA2E}"/>
              </a:ext>
            </a:extLst>
          </p:cNvPr>
          <p:cNvSpPr txBox="1">
            <a:spLocks/>
          </p:cNvSpPr>
          <p:nvPr/>
        </p:nvSpPr>
        <p:spPr>
          <a:xfrm>
            <a:off x="6941006" y="6541037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Espaço Reservado para Texto 1">
            <a:extLst>
              <a:ext uri="{FF2B5EF4-FFF2-40B4-BE49-F238E27FC236}">
                <a16:creationId xmlns:a16="http://schemas.microsoft.com/office/drawing/2014/main" id="{D99ADA49-7290-4203-A7E3-992026DE3B42}"/>
              </a:ext>
            </a:extLst>
          </p:cNvPr>
          <p:cNvSpPr txBox="1">
            <a:spLocks/>
          </p:cNvSpPr>
          <p:nvPr/>
        </p:nvSpPr>
        <p:spPr>
          <a:xfrm>
            <a:off x="305862" y="270378"/>
            <a:ext cx="8339628" cy="488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500" b="1" kern="1200">
                <a:solidFill>
                  <a:srgbClr val="0039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/>
              <a:t>Campanha de orientação ao consumidor</a:t>
            </a:r>
          </a:p>
        </p:txBody>
      </p:sp>
      <p:sp>
        <p:nvSpPr>
          <p:cNvPr id="23" name="Espaço Reservado para Conteúdo 2">
            <a:extLst>
              <a:ext uri="{FF2B5EF4-FFF2-40B4-BE49-F238E27FC236}">
                <a16:creationId xmlns:a16="http://schemas.microsoft.com/office/drawing/2014/main" id="{9E0617A0-6DF3-4592-BD34-E03B5EAF9FD7}"/>
              </a:ext>
            </a:extLst>
          </p:cNvPr>
          <p:cNvSpPr txBox="1">
            <a:spLocks/>
          </p:cNvSpPr>
          <p:nvPr/>
        </p:nvSpPr>
        <p:spPr>
          <a:xfrm>
            <a:off x="423269" y="950416"/>
            <a:ext cx="7886700" cy="97974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Ary Fontoura – “o rei da internet” como influenciador e tira dúvidas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Plano de mídia em TV aberta, rádio, mídias digitais, </a:t>
            </a:r>
            <a:r>
              <a:rPr lang="pt-BR" sz="2000" dirty="0" err="1">
                <a:solidFill>
                  <a:srgbClr val="002060"/>
                </a:solidFill>
                <a:latin typeface="Trebuchet MS" panose="020B0603020202020204" pitchFamily="34" charset="0"/>
              </a:rPr>
              <a:t>whatsapp</a:t>
            </a:r>
            <a:r>
              <a:rPr lang="pt-BR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 e cartilha digital – 90 dias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pt-BR" sz="20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3D5FBCF-EEF7-4A6C-8219-CEBEB4E3E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14" y="2115096"/>
            <a:ext cx="4050932" cy="2726414"/>
          </a:xfrm>
          <a:prstGeom prst="rect">
            <a:avLst/>
          </a:prstGeom>
        </p:spPr>
      </p:pic>
      <p:pic>
        <p:nvPicPr>
          <p:cNvPr id="7" name="C582BE78-2332-4972-BB06-62CC35F6F54B">
            <a:extLst>
              <a:ext uri="{FF2B5EF4-FFF2-40B4-BE49-F238E27FC236}">
                <a16:creationId xmlns:a16="http://schemas.microsoft.com/office/drawing/2014/main" id="{7C5BE33C-5F74-4754-B6CB-DE0B6B80D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453" y="2120417"/>
            <a:ext cx="3611678" cy="270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2DC48007-A8DF-407A-A203-C10ED0295EFB}"/>
              </a:ext>
            </a:extLst>
          </p:cNvPr>
          <p:cNvSpPr txBox="1"/>
          <p:nvPr/>
        </p:nvSpPr>
        <p:spPr>
          <a:xfrm>
            <a:off x="532326" y="5074193"/>
            <a:ext cx="833962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pt-BR" sz="1200" b="1" dirty="0">
                <a:solidFill>
                  <a:srgbClr val="002060"/>
                </a:solidFill>
                <a:latin typeface="Trebuchet MS" panose="020B0603020202020204" pitchFamily="34" charset="0"/>
              </a:rPr>
              <a:t>Facebook</a:t>
            </a:r>
            <a:r>
              <a:rPr lang="pt-BR" sz="1200" dirty="0">
                <a:solidFill>
                  <a:srgbClr val="002060"/>
                </a:solidFill>
                <a:latin typeface="Trebuchet MS" panose="020B0603020202020204" pitchFamily="34" charset="0"/>
              </a:rPr>
              <a:t>: destaque para os anúncios com objetivo de criar tráfego para o site (171% de cliques além do esperado). Anúncios em vídeo atingiram mais de 1 milhão de visualizações (o dobro do estimado). </a:t>
            </a:r>
          </a:p>
          <a:p>
            <a:pPr algn="just">
              <a:spcAft>
                <a:spcPts val="600"/>
              </a:spcAft>
            </a:pPr>
            <a:r>
              <a:rPr lang="pt-BR" sz="1200" b="1" dirty="0">
                <a:solidFill>
                  <a:srgbClr val="002060"/>
                </a:solidFill>
                <a:latin typeface="Trebuchet MS" panose="020B0603020202020204" pitchFamily="34" charset="0"/>
              </a:rPr>
              <a:t>Youtube</a:t>
            </a:r>
            <a:r>
              <a:rPr lang="pt-BR" sz="1200" dirty="0">
                <a:solidFill>
                  <a:srgbClr val="002060"/>
                </a:solidFill>
                <a:latin typeface="Trebuchet MS" panose="020B0603020202020204" pitchFamily="34" charset="0"/>
              </a:rPr>
              <a:t>: taxa de visualização completa do vídeo da ordem de 47%. Mais de 8 mil cliques.</a:t>
            </a:r>
          </a:p>
          <a:p>
            <a:pPr algn="just">
              <a:spcAft>
                <a:spcPts val="600"/>
              </a:spcAft>
            </a:pPr>
            <a:r>
              <a:rPr lang="pt-BR" sz="12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Chatbot</a:t>
            </a:r>
            <a:r>
              <a:rPr lang="pt-BR" sz="1200" dirty="0">
                <a:solidFill>
                  <a:srgbClr val="002060"/>
                </a:solidFill>
                <a:latin typeface="Trebuchet MS" panose="020B0603020202020204" pitchFamily="34" charset="0"/>
              </a:rPr>
              <a:t>: média de 111 usuários engajados ao dia durante a campanha. </a:t>
            </a:r>
          </a:p>
          <a:p>
            <a:pPr algn="just">
              <a:spcAft>
                <a:spcPts val="600"/>
              </a:spcAft>
            </a:pPr>
            <a:r>
              <a:rPr lang="pt-BR" sz="1200" b="1" dirty="0">
                <a:solidFill>
                  <a:srgbClr val="002060"/>
                </a:solidFill>
                <a:latin typeface="Trebuchet MS" panose="020B0603020202020204" pitchFamily="34" charset="0"/>
              </a:rPr>
              <a:t>WhatsApp</a:t>
            </a:r>
            <a:r>
              <a:rPr lang="pt-BR" sz="1200" dirty="0">
                <a:solidFill>
                  <a:srgbClr val="002060"/>
                </a:solidFill>
                <a:latin typeface="Trebuchet MS" panose="020B0603020202020204" pitchFamily="34" charset="0"/>
              </a:rPr>
              <a:t>: em 03.12 o primeiro disparo atingiu 100mil pessoas. A taxa de visualização foi de 90%.</a:t>
            </a:r>
          </a:p>
        </p:txBody>
      </p:sp>
    </p:spTree>
    <p:extLst>
      <p:ext uri="{BB962C8B-B14F-4D97-AF65-F5344CB8AC3E}">
        <p14:creationId xmlns:p14="http://schemas.microsoft.com/office/powerpoint/2010/main" val="160019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946788D1-D03C-4DD9-BAED-142DE7B25D41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9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73A24601-0FF0-4A0B-9636-DEA2F4FFA5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5916" y="5671931"/>
            <a:ext cx="1823384" cy="655230"/>
          </a:xfrm>
          <a:prstGeom prst="rect">
            <a:avLst/>
          </a:prstGeom>
        </p:spPr>
      </p:pic>
      <p:sp>
        <p:nvSpPr>
          <p:cNvPr id="4" name="Espaço Reservado para Texto 10">
            <a:extLst>
              <a:ext uri="{FF2B5EF4-FFF2-40B4-BE49-F238E27FC236}">
                <a16:creationId xmlns:a16="http://schemas.microsoft.com/office/drawing/2014/main" id="{34F57198-EFF3-4300-AEBB-E09BA1C5AB70}"/>
              </a:ext>
            </a:extLst>
          </p:cNvPr>
          <p:cNvSpPr txBox="1">
            <a:spLocks/>
          </p:cNvSpPr>
          <p:nvPr/>
        </p:nvSpPr>
        <p:spPr>
          <a:xfrm>
            <a:off x="0" y="2915478"/>
            <a:ext cx="9144000" cy="90114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</a:pPr>
            <a:r>
              <a:rPr lang="pt-BR" altLang="pt-BR" sz="4000" b="1" dirty="0">
                <a:solidFill>
                  <a:schemeClr val="bg1"/>
                </a:solidFill>
                <a:latin typeface="Trebuchet MS" panose="020B0603020202020204" pitchFamily="34" charset="0"/>
              </a:rPr>
              <a:t>Obrigado!</a:t>
            </a:r>
          </a:p>
        </p:txBody>
      </p:sp>
      <p:pic>
        <p:nvPicPr>
          <p:cNvPr id="6" name="Picture 5" descr="A picture containing object, clock&#10;&#10;Description automatically generated">
            <a:extLst>
              <a:ext uri="{FF2B5EF4-FFF2-40B4-BE49-F238E27FC236}">
                <a16:creationId xmlns:a16="http://schemas.microsoft.com/office/drawing/2014/main" id="{7FEE02FF-DB0E-514F-BA3A-D27711E39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652" y="5668765"/>
            <a:ext cx="1970083" cy="68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7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4D6AFDF6-54C8-4DD3-B61E-757CAA4BFC6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1326" y="257240"/>
            <a:ext cx="8339628" cy="488607"/>
          </a:xfr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Crédito Consignado</a:t>
            </a:r>
          </a:p>
        </p:txBody>
      </p:sp>
      <p:sp>
        <p:nvSpPr>
          <p:cNvPr id="18" name="Espaço Reservado para Número de Slide 3">
            <a:extLst>
              <a:ext uri="{FF2B5EF4-FFF2-40B4-BE49-F238E27FC236}">
                <a16:creationId xmlns:a16="http://schemas.microsoft.com/office/drawing/2014/main" id="{C6624C7A-A9E3-4A6A-8E19-CF701E05CA2E}"/>
              </a:ext>
            </a:extLst>
          </p:cNvPr>
          <p:cNvSpPr txBox="1">
            <a:spLocks/>
          </p:cNvSpPr>
          <p:nvPr/>
        </p:nvSpPr>
        <p:spPr>
          <a:xfrm>
            <a:off x="6941006" y="6541037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80B2852C-9CE8-42AF-8C72-5D46EFB65CE6}"/>
              </a:ext>
            </a:extLst>
          </p:cNvPr>
          <p:cNvGrpSpPr/>
          <p:nvPr/>
        </p:nvGrpSpPr>
        <p:grpSpPr>
          <a:xfrm>
            <a:off x="738607" y="946129"/>
            <a:ext cx="7867504" cy="3991208"/>
            <a:chOff x="956434" y="1163362"/>
            <a:chExt cx="10222663" cy="4996154"/>
          </a:xfrm>
        </p:grpSpPr>
        <p:sp>
          <p:nvSpPr>
            <p:cNvPr id="46" name="Freeform 39">
              <a:extLst>
                <a:ext uri="{FF2B5EF4-FFF2-40B4-BE49-F238E27FC236}">
                  <a16:creationId xmlns:a16="http://schemas.microsoft.com/office/drawing/2014/main" id="{8BE16448-8425-4CA7-9343-133E830482F6}"/>
                </a:ext>
              </a:extLst>
            </p:cNvPr>
            <p:cNvSpPr/>
            <p:nvPr/>
          </p:nvSpPr>
          <p:spPr>
            <a:xfrm>
              <a:off x="7617418" y="1602919"/>
              <a:ext cx="3380612" cy="395727"/>
            </a:xfrm>
            <a:custGeom>
              <a:avLst/>
              <a:gdLst>
                <a:gd name="connsiteX0" fmla="*/ 0 w 3444240"/>
                <a:gd name="connsiteY0" fmla="*/ 568960 h 568960"/>
                <a:gd name="connsiteX1" fmla="*/ 690880 w 3444240"/>
                <a:gd name="connsiteY1" fmla="*/ 0 h 568960"/>
                <a:gd name="connsiteX2" fmla="*/ 3444240 w 3444240"/>
                <a:gd name="connsiteY2" fmla="*/ 0 h 5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4240" h="568960">
                  <a:moveTo>
                    <a:pt x="0" y="568960"/>
                  </a:moveTo>
                  <a:lnTo>
                    <a:pt x="690880" y="0"/>
                  </a:lnTo>
                  <a:lnTo>
                    <a:pt x="3444240" y="0"/>
                  </a:lnTo>
                </a:path>
              </a:pathLst>
            </a:custGeom>
            <a:ln w="6350" cmpd="sng">
              <a:solidFill>
                <a:schemeClr val="tx1"/>
              </a:solidFill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7" name="Freeform 41">
              <a:extLst>
                <a:ext uri="{FF2B5EF4-FFF2-40B4-BE49-F238E27FC236}">
                  <a16:creationId xmlns:a16="http://schemas.microsoft.com/office/drawing/2014/main" id="{F083D31C-77B2-4AFC-B470-793C75F3B4D3}"/>
                </a:ext>
              </a:extLst>
            </p:cNvPr>
            <p:cNvSpPr/>
            <p:nvPr/>
          </p:nvSpPr>
          <p:spPr>
            <a:xfrm flipV="1">
              <a:off x="7668548" y="4436976"/>
              <a:ext cx="3329480" cy="304800"/>
            </a:xfrm>
            <a:custGeom>
              <a:avLst/>
              <a:gdLst>
                <a:gd name="connsiteX0" fmla="*/ 0 w 3444240"/>
                <a:gd name="connsiteY0" fmla="*/ 568960 h 568960"/>
                <a:gd name="connsiteX1" fmla="*/ 690880 w 3444240"/>
                <a:gd name="connsiteY1" fmla="*/ 0 h 568960"/>
                <a:gd name="connsiteX2" fmla="*/ 3444240 w 3444240"/>
                <a:gd name="connsiteY2" fmla="*/ 0 h 5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4240" h="568960">
                  <a:moveTo>
                    <a:pt x="0" y="568960"/>
                  </a:moveTo>
                  <a:lnTo>
                    <a:pt x="690880" y="0"/>
                  </a:lnTo>
                  <a:lnTo>
                    <a:pt x="3444240" y="0"/>
                  </a:lnTo>
                </a:path>
              </a:pathLst>
            </a:custGeom>
            <a:ln w="6350" cmpd="sng">
              <a:solidFill>
                <a:schemeClr val="tx1"/>
              </a:solidFill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Freeform 44">
              <a:extLst>
                <a:ext uri="{FF2B5EF4-FFF2-40B4-BE49-F238E27FC236}">
                  <a16:creationId xmlns:a16="http://schemas.microsoft.com/office/drawing/2014/main" id="{EA90D56E-1203-49A3-AC51-85B40CBB0CD0}"/>
                </a:ext>
              </a:extLst>
            </p:cNvPr>
            <p:cNvSpPr/>
            <p:nvPr/>
          </p:nvSpPr>
          <p:spPr>
            <a:xfrm flipH="1">
              <a:off x="1028731" y="1600199"/>
              <a:ext cx="3174120" cy="304800"/>
            </a:xfrm>
            <a:custGeom>
              <a:avLst/>
              <a:gdLst>
                <a:gd name="connsiteX0" fmla="*/ 0 w 3444240"/>
                <a:gd name="connsiteY0" fmla="*/ 568960 h 568960"/>
                <a:gd name="connsiteX1" fmla="*/ 690880 w 3444240"/>
                <a:gd name="connsiteY1" fmla="*/ 0 h 568960"/>
                <a:gd name="connsiteX2" fmla="*/ 3444240 w 3444240"/>
                <a:gd name="connsiteY2" fmla="*/ 0 h 5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4240" h="568960">
                  <a:moveTo>
                    <a:pt x="0" y="568960"/>
                  </a:moveTo>
                  <a:lnTo>
                    <a:pt x="690880" y="0"/>
                  </a:lnTo>
                  <a:lnTo>
                    <a:pt x="3444240" y="0"/>
                  </a:lnTo>
                </a:path>
              </a:pathLst>
            </a:custGeom>
            <a:ln w="6350" cmpd="sng">
              <a:solidFill>
                <a:schemeClr val="tx1"/>
              </a:solidFill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 dirty="0">
                <a:ln>
                  <a:solidFill>
                    <a:prstClr val="black"/>
                  </a:solidFill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9" name="Freeform 45">
              <a:extLst>
                <a:ext uri="{FF2B5EF4-FFF2-40B4-BE49-F238E27FC236}">
                  <a16:creationId xmlns:a16="http://schemas.microsoft.com/office/drawing/2014/main" id="{B434082C-E4D0-4B23-902A-956235AD7DB0}"/>
                </a:ext>
              </a:extLst>
            </p:cNvPr>
            <p:cNvSpPr/>
            <p:nvPr/>
          </p:nvSpPr>
          <p:spPr>
            <a:xfrm flipH="1" flipV="1">
              <a:off x="962742" y="4397765"/>
              <a:ext cx="3174120" cy="304800"/>
            </a:xfrm>
            <a:custGeom>
              <a:avLst/>
              <a:gdLst>
                <a:gd name="connsiteX0" fmla="*/ 0 w 3444240"/>
                <a:gd name="connsiteY0" fmla="*/ 568960 h 568960"/>
                <a:gd name="connsiteX1" fmla="*/ 690880 w 3444240"/>
                <a:gd name="connsiteY1" fmla="*/ 0 h 568960"/>
                <a:gd name="connsiteX2" fmla="*/ 3444240 w 3444240"/>
                <a:gd name="connsiteY2" fmla="*/ 0 h 56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44240" h="568960">
                  <a:moveTo>
                    <a:pt x="0" y="568960"/>
                  </a:moveTo>
                  <a:lnTo>
                    <a:pt x="690880" y="0"/>
                  </a:lnTo>
                  <a:lnTo>
                    <a:pt x="3444240" y="0"/>
                  </a:lnTo>
                </a:path>
              </a:pathLst>
            </a:custGeom>
            <a:ln w="6350" cmpd="sng">
              <a:solidFill>
                <a:schemeClr val="tx1"/>
              </a:solidFill>
              <a:headEnd type="none"/>
              <a:tailEnd type="oval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Oval 4">
              <a:extLst>
                <a:ext uri="{FF2B5EF4-FFF2-40B4-BE49-F238E27FC236}">
                  <a16:creationId xmlns:a16="http://schemas.microsoft.com/office/drawing/2014/main" id="{23C3D019-096C-461C-A9DB-5AF809D61EA9}"/>
                </a:ext>
              </a:extLst>
            </p:cNvPr>
            <p:cNvSpPr/>
            <p:nvPr/>
          </p:nvSpPr>
          <p:spPr>
            <a:xfrm>
              <a:off x="4048295" y="1716276"/>
              <a:ext cx="3595747" cy="3461732"/>
            </a:xfrm>
            <a:prstGeom prst="ellipse">
              <a:avLst/>
            </a:prstGeom>
            <a:noFill/>
            <a:ln w="12700" cmpd="sng">
              <a:solidFill>
                <a:schemeClr val="tx1"/>
              </a:solidFill>
            </a:ln>
            <a:effectLst/>
          </p:spPr>
          <p:style>
            <a:lnRef idx="0">
              <a:scrgbClr r="0" g="0" b="0"/>
            </a:lnRef>
            <a:fillRef idx="1">
              <a:scrgbClr r="0" g="0" b="0"/>
            </a:fillRef>
            <a:effectRef idx="2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D083A821-5FDC-4AD8-ADAF-3E51ECF62865}"/>
                </a:ext>
              </a:extLst>
            </p:cNvPr>
            <p:cNvSpPr/>
            <p:nvPr/>
          </p:nvSpPr>
          <p:spPr>
            <a:xfrm>
              <a:off x="3475336" y="1163362"/>
              <a:ext cx="1675122" cy="1620632"/>
            </a:xfrm>
            <a:custGeom>
              <a:avLst/>
              <a:gdLst>
                <a:gd name="connsiteX0" fmla="*/ 0 w 1147239"/>
                <a:gd name="connsiteY0" fmla="*/ 573620 h 1147239"/>
                <a:gd name="connsiteX1" fmla="*/ 573620 w 1147239"/>
                <a:gd name="connsiteY1" fmla="*/ 0 h 1147239"/>
                <a:gd name="connsiteX2" fmla="*/ 1147240 w 1147239"/>
                <a:gd name="connsiteY2" fmla="*/ 573620 h 1147239"/>
                <a:gd name="connsiteX3" fmla="*/ 573620 w 1147239"/>
                <a:gd name="connsiteY3" fmla="*/ 1147240 h 1147239"/>
                <a:gd name="connsiteX4" fmla="*/ 0 w 1147239"/>
                <a:gd name="connsiteY4" fmla="*/ 573620 h 114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239" h="1147239">
                  <a:moveTo>
                    <a:pt x="0" y="573620"/>
                  </a:moveTo>
                  <a:cubicBezTo>
                    <a:pt x="0" y="256818"/>
                    <a:pt x="256818" y="0"/>
                    <a:pt x="573620" y="0"/>
                  </a:cubicBezTo>
                  <a:cubicBezTo>
                    <a:pt x="890422" y="0"/>
                    <a:pt x="1147240" y="256818"/>
                    <a:pt x="1147240" y="573620"/>
                  </a:cubicBezTo>
                  <a:cubicBezTo>
                    <a:pt x="1147240" y="890422"/>
                    <a:pt x="890422" y="1147240"/>
                    <a:pt x="573620" y="1147240"/>
                  </a:cubicBezTo>
                  <a:cubicBezTo>
                    <a:pt x="256818" y="1147240"/>
                    <a:pt x="0" y="890422"/>
                    <a:pt x="0" y="573620"/>
                  </a:cubicBezTo>
                  <a:close/>
                </a:path>
              </a:pathLst>
            </a:custGeom>
            <a:solidFill>
              <a:srgbClr val="16537F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300212" tIns="300212" rIns="300212" bIns="300212" numCol="1" spcCol="1270" anchor="ctr" anchorCtr="0">
              <a:noAutofit/>
            </a:bodyPr>
            <a:lstStyle/>
            <a:p>
              <a:pPr marL="0" marR="0" lvl="0" indent="0" algn="ctr" defTabSz="888978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Mercado</a:t>
              </a:r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5131E63A-555D-4873-8BEE-E8B9B002158B}"/>
                </a:ext>
              </a:extLst>
            </p:cNvPr>
            <p:cNvSpPr/>
            <p:nvPr/>
          </p:nvSpPr>
          <p:spPr>
            <a:xfrm>
              <a:off x="6690853" y="1163362"/>
              <a:ext cx="1675122" cy="1620632"/>
            </a:xfrm>
            <a:custGeom>
              <a:avLst/>
              <a:gdLst>
                <a:gd name="connsiteX0" fmla="*/ 0 w 1147239"/>
                <a:gd name="connsiteY0" fmla="*/ 573620 h 1147239"/>
                <a:gd name="connsiteX1" fmla="*/ 573620 w 1147239"/>
                <a:gd name="connsiteY1" fmla="*/ 0 h 1147239"/>
                <a:gd name="connsiteX2" fmla="*/ 1147240 w 1147239"/>
                <a:gd name="connsiteY2" fmla="*/ 573620 h 1147239"/>
                <a:gd name="connsiteX3" fmla="*/ 573620 w 1147239"/>
                <a:gd name="connsiteY3" fmla="*/ 1147240 h 1147239"/>
                <a:gd name="connsiteX4" fmla="*/ 0 w 1147239"/>
                <a:gd name="connsiteY4" fmla="*/ 573620 h 114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239" h="1147239">
                  <a:moveTo>
                    <a:pt x="0" y="573620"/>
                  </a:moveTo>
                  <a:cubicBezTo>
                    <a:pt x="0" y="256818"/>
                    <a:pt x="256818" y="0"/>
                    <a:pt x="573620" y="0"/>
                  </a:cubicBezTo>
                  <a:cubicBezTo>
                    <a:pt x="890422" y="0"/>
                    <a:pt x="1147240" y="256818"/>
                    <a:pt x="1147240" y="573620"/>
                  </a:cubicBezTo>
                  <a:cubicBezTo>
                    <a:pt x="1147240" y="890422"/>
                    <a:pt x="890422" y="1147240"/>
                    <a:pt x="573620" y="1147240"/>
                  </a:cubicBezTo>
                  <a:cubicBezTo>
                    <a:pt x="256818" y="1147240"/>
                    <a:pt x="0" y="890422"/>
                    <a:pt x="0" y="573620"/>
                  </a:cubicBezTo>
                  <a:close/>
                </a:path>
              </a:pathLst>
            </a:custGeom>
            <a:solidFill>
              <a:srgbClr val="346343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300212" tIns="300212" rIns="300212" bIns="300212" numCol="1" spcCol="1270" anchor="ctr" anchorCtr="0">
              <a:noAutofit/>
            </a:bodyPr>
            <a:lstStyle/>
            <a:p>
              <a:pPr marL="0" marR="0" lvl="0" indent="0" algn="ctr" defTabSz="888978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Oferta</a:t>
              </a:r>
            </a:p>
          </p:txBody>
        </p:sp>
        <p:sp>
          <p:nvSpPr>
            <p:cNvPr id="53" name="Freeform 7">
              <a:extLst>
                <a:ext uri="{FF2B5EF4-FFF2-40B4-BE49-F238E27FC236}">
                  <a16:creationId xmlns:a16="http://schemas.microsoft.com/office/drawing/2014/main" id="{D0991BC8-3425-4B12-B53B-4FCF46DE04C4}"/>
                </a:ext>
              </a:extLst>
            </p:cNvPr>
            <p:cNvSpPr/>
            <p:nvPr/>
          </p:nvSpPr>
          <p:spPr>
            <a:xfrm>
              <a:off x="3475198" y="3922461"/>
              <a:ext cx="1674000" cy="1620632"/>
            </a:xfrm>
            <a:custGeom>
              <a:avLst/>
              <a:gdLst>
                <a:gd name="connsiteX0" fmla="*/ 0 w 1147239"/>
                <a:gd name="connsiteY0" fmla="*/ 573620 h 1147239"/>
                <a:gd name="connsiteX1" fmla="*/ 573620 w 1147239"/>
                <a:gd name="connsiteY1" fmla="*/ 0 h 1147239"/>
                <a:gd name="connsiteX2" fmla="*/ 1147240 w 1147239"/>
                <a:gd name="connsiteY2" fmla="*/ 573620 h 1147239"/>
                <a:gd name="connsiteX3" fmla="*/ 573620 w 1147239"/>
                <a:gd name="connsiteY3" fmla="*/ 1147240 h 1147239"/>
                <a:gd name="connsiteX4" fmla="*/ 0 w 1147239"/>
                <a:gd name="connsiteY4" fmla="*/ 573620 h 114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239" h="1147239">
                  <a:moveTo>
                    <a:pt x="0" y="573620"/>
                  </a:moveTo>
                  <a:cubicBezTo>
                    <a:pt x="0" y="256818"/>
                    <a:pt x="256818" y="0"/>
                    <a:pt x="573620" y="0"/>
                  </a:cubicBezTo>
                  <a:cubicBezTo>
                    <a:pt x="890422" y="0"/>
                    <a:pt x="1147240" y="256818"/>
                    <a:pt x="1147240" y="573620"/>
                  </a:cubicBezTo>
                  <a:cubicBezTo>
                    <a:pt x="1147240" y="890422"/>
                    <a:pt x="890422" y="1147240"/>
                    <a:pt x="573620" y="1147240"/>
                  </a:cubicBezTo>
                  <a:cubicBezTo>
                    <a:pt x="256818" y="1147240"/>
                    <a:pt x="0" y="890422"/>
                    <a:pt x="0" y="57362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300212" tIns="300212" rIns="300212" bIns="300212" numCol="1" spcCol="1270" anchor="ctr" anchorCtr="0">
              <a:noAutofit/>
            </a:bodyPr>
            <a:lstStyle/>
            <a:p>
              <a:pPr marL="0" marR="0" lvl="0" indent="0" algn="ctr" defTabSz="888978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Assédio</a:t>
              </a:r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63554368-F1E2-448D-B3A0-1A4AB269F472}"/>
                </a:ext>
              </a:extLst>
            </p:cNvPr>
            <p:cNvSpPr/>
            <p:nvPr/>
          </p:nvSpPr>
          <p:spPr>
            <a:xfrm>
              <a:off x="6691975" y="3992095"/>
              <a:ext cx="1674000" cy="1620632"/>
            </a:xfrm>
            <a:custGeom>
              <a:avLst/>
              <a:gdLst>
                <a:gd name="connsiteX0" fmla="*/ 0 w 1147239"/>
                <a:gd name="connsiteY0" fmla="*/ 573620 h 1147239"/>
                <a:gd name="connsiteX1" fmla="*/ 573620 w 1147239"/>
                <a:gd name="connsiteY1" fmla="*/ 0 h 1147239"/>
                <a:gd name="connsiteX2" fmla="*/ 1147240 w 1147239"/>
                <a:gd name="connsiteY2" fmla="*/ 573620 h 1147239"/>
                <a:gd name="connsiteX3" fmla="*/ 573620 w 1147239"/>
                <a:gd name="connsiteY3" fmla="*/ 1147240 h 1147239"/>
                <a:gd name="connsiteX4" fmla="*/ 0 w 1147239"/>
                <a:gd name="connsiteY4" fmla="*/ 573620 h 1147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239" h="1147239">
                  <a:moveTo>
                    <a:pt x="0" y="573620"/>
                  </a:moveTo>
                  <a:cubicBezTo>
                    <a:pt x="0" y="256818"/>
                    <a:pt x="256818" y="0"/>
                    <a:pt x="573620" y="0"/>
                  </a:cubicBezTo>
                  <a:cubicBezTo>
                    <a:pt x="890422" y="0"/>
                    <a:pt x="1147240" y="256818"/>
                    <a:pt x="1147240" y="573620"/>
                  </a:cubicBezTo>
                  <a:cubicBezTo>
                    <a:pt x="1147240" y="890422"/>
                    <a:pt x="890422" y="1147240"/>
                    <a:pt x="573620" y="1147240"/>
                  </a:cubicBezTo>
                  <a:cubicBezTo>
                    <a:pt x="256818" y="1147240"/>
                    <a:pt x="0" y="890422"/>
                    <a:pt x="0" y="573620"/>
                  </a:cubicBezTo>
                  <a:close/>
                </a:path>
              </a:pathLst>
            </a:custGeom>
            <a:solidFill>
              <a:schemeClr val="accent6"/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none" lIns="300212" tIns="300212" rIns="300212" bIns="300212" numCol="1" spcCol="1270" anchor="ctr" anchorCtr="0">
              <a:noAutofit/>
            </a:bodyPr>
            <a:lstStyle/>
            <a:p>
              <a:pPr marL="0" marR="0" lvl="0" indent="0" algn="ctr" defTabSz="888978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500" b="1" i="1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Enforcement</a:t>
              </a:r>
            </a:p>
          </p:txBody>
        </p:sp>
        <p:sp>
          <p:nvSpPr>
            <p:cNvPr id="55" name="TextBox 24">
              <a:extLst>
                <a:ext uri="{FF2B5EF4-FFF2-40B4-BE49-F238E27FC236}">
                  <a16:creationId xmlns:a16="http://schemas.microsoft.com/office/drawing/2014/main" id="{DA0A7C6A-0496-4AC4-8737-ED125D8D0098}"/>
                </a:ext>
              </a:extLst>
            </p:cNvPr>
            <p:cNvSpPr txBox="1"/>
            <p:nvPr/>
          </p:nvSpPr>
          <p:spPr>
            <a:xfrm>
              <a:off x="8365975" y="1744730"/>
              <a:ext cx="2813122" cy="1814630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10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Desenvolver mecanismos para </a:t>
              </a: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aperfeiçoamento da oferta do produto e no atendimento aos clientes, proporcionando maior transparência 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na relação de consumo.</a:t>
              </a:r>
            </a:p>
          </p:txBody>
        </p:sp>
        <p:sp>
          <p:nvSpPr>
            <p:cNvPr id="56" name="TextBox 42">
              <a:extLst>
                <a:ext uri="{FF2B5EF4-FFF2-40B4-BE49-F238E27FC236}">
                  <a16:creationId xmlns:a16="http://schemas.microsoft.com/office/drawing/2014/main" id="{9DDAE761-97D9-4230-A954-35999D2921E1}"/>
                </a:ext>
              </a:extLst>
            </p:cNvPr>
            <p:cNvSpPr txBox="1"/>
            <p:nvPr/>
          </p:nvSpPr>
          <p:spPr>
            <a:xfrm>
              <a:off x="8471436" y="4830329"/>
              <a:ext cx="2707660" cy="1329187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10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Ter mecanismos de </a:t>
              </a:r>
              <a:r>
                <a:rPr kumimoji="0" lang="pt-BR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enforcement</a:t>
              </a: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 ágeis e efetivos 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para as Instituições Financeiras e Correspondentes.</a:t>
              </a:r>
            </a:p>
          </p:txBody>
        </p:sp>
        <p:sp>
          <p:nvSpPr>
            <p:cNvPr id="57" name="TextBox 46">
              <a:extLst>
                <a:ext uri="{FF2B5EF4-FFF2-40B4-BE49-F238E27FC236}">
                  <a16:creationId xmlns:a16="http://schemas.microsoft.com/office/drawing/2014/main" id="{DA5258A4-86FF-4B0F-B87B-4ABFDE346EDF}"/>
                </a:ext>
              </a:extLst>
            </p:cNvPr>
            <p:cNvSpPr txBox="1"/>
            <p:nvPr/>
          </p:nvSpPr>
          <p:spPr>
            <a:xfrm>
              <a:off x="962742" y="4808671"/>
              <a:ext cx="2550319" cy="1329187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R="0" lvl="0" defTabSz="457200" rtl="0" eaLnBrk="1" fontAlgn="auto" latinLnBrk="0" hangingPunct="1">
                <a:lnSpc>
                  <a:spcPct val="90000"/>
                </a:lnSpc>
                <a:spcBef>
                  <a:spcPts val="10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Combate ao assédio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 </a:t>
              </a:r>
              <a:r>
                <a:rPr kumimoji="0" lang="pt-BR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comercial</a:t>
              </a:r>
              <a:r>
                <a:rPr kumimoji="0" lang="pt-B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 por parte dos atuais canais de distribuição do Produto.</a:t>
              </a:r>
            </a:p>
          </p:txBody>
        </p:sp>
        <p:sp>
          <p:nvSpPr>
            <p:cNvPr id="58" name="TextBox 19">
              <a:extLst>
                <a:ext uri="{FF2B5EF4-FFF2-40B4-BE49-F238E27FC236}">
                  <a16:creationId xmlns:a16="http://schemas.microsoft.com/office/drawing/2014/main" id="{35E94F63-21A0-4A3C-9AE4-8A78AD64981E}"/>
                </a:ext>
              </a:extLst>
            </p:cNvPr>
            <p:cNvSpPr txBox="1"/>
            <p:nvPr/>
          </p:nvSpPr>
          <p:spPr>
            <a:xfrm>
              <a:off x="956434" y="1755320"/>
              <a:ext cx="2605635" cy="2057350"/>
            </a:xfrm>
            <a:prstGeom prst="rect">
              <a:avLst/>
            </a:prstGeom>
            <a:noFill/>
          </p:spPr>
          <p:txBody>
            <a:bodyPr wrap="square" lIns="121920" rIns="121920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90000"/>
                </a:lnSpc>
                <a:spcBef>
                  <a:spcPts val="1067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sz="1400" i="0" u="none" strike="noStrike" kern="120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ea typeface="Verdana" panose="020B0604030504040204" pitchFamily="34" charset="0"/>
                  <a:cs typeface="+mn-cs"/>
                </a:rPr>
                <a:t>Envolvimento das Instituições Financeiras que ofertam o produto Empréstimo Consignado e Cartão Consignado</a:t>
              </a:r>
              <a:r>
                <a:rPr lang="pt-BR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 em prol do </a:t>
              </a:r>
              <a:r>
                <a:rPr lang="pt-BR" sz="1400" b="1" dirty="0">
                  <a:solidFill>
                    <a:srgbClr val="002060"/>
                  </a:solidFill>
                  <a:ea typeface="Verdana" panose="020B0604030504040204" pitchFamily="34" charset="0"/>
                </a:rPr>
                <a:t>fortalecimento do mercado.</a:t>
              </a:r>
              <a:endPara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</a:endParaRPr>
            </a:p>
          </p:txBody>
        </p:sp>
      </p:grpSp>
      <p:sp>
        <p:nvSpPr>
          <p:cNvPr id="59" name="Retângulo 58">
            <a:extLst>
              <a:ext uri="{FF2B5EF4-FFF2-40B4-BE49-F238E27FC236}">
                <a16:creationId xmlns:a16="http://schemas.microsoft.com/office/drawing/2014/main" id="{37723D1D-1079-40DB-A79F-BE82533A26AA}"/>
              </a:ext>
            </a:extLst>
          </p:cNvPr>
          <p:cNvSpPr/>
          <p:nvPr/>
        </p:nvSpPr>
        <p:spPr>
          <a:xfrm>
            <a:off x="3484889" y="2175795"/>
            <a:ext cx="2070843" cy="9986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</a:rPr>
              <a:t>34 IFs aderentes </a:t>
            </a:r>
            <a:r>
              <a:rPr lang="pt-BR" sz="1500" dirty="0">
                <a:solidFill>
                  <a:schemeClr val="tx1"/>
                </a:solidFill>
              </a:rPr>
              <a:t>(99% do mercado de consignado bancário)</a:t>
            </a:r>
          </a:p>
        </p:txBody>
      </p:sp>
      <p:sp>
        <p:nvSpPr>
          <p:cNvPr id="60" name="Retângulo: Cantos Arredondados 59">
            <a:extLst>
              <a:ext uri="{FF2B5EF4-FFF2-40B4-BE49-F238E27FC236}">
                <a16:creationId xmlns:a16="http://schemas.microsoft.com/office/drawing/2014/main" id="{0386FEA9-4B65-44C3-8365-39F15A30DE7E}"/>
              </a:ext>
            </a:extLst>
          </p:cNvPr>
          <p:cNvSpPr/>
          <p:nvPr/>
        </p:nvSpPr>
        <p:spPr>
          <a:xfrm>
            <a:off x="2116985" y="5089845"/>
            <a:ext cx="4962435" cy="283841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Autorregulação do Crédito Consignado</a:t>
            </a:r>
          </a:p>
        </p:txBody>
      </p:sp>
      <p:sp>
        <p:nvSpPr>
          <p:cNvPr id="61" name="Retângulo 60">
            <a:extLst>
              <a:ext uri="{FF2B5EF4-FFF2-40B4-BE49-F238E27FC236}">
                <a16:creationId xmlns:a16="http://schemas.microsoft.com/office/drawing/2014/main" id="{C413340A-C596-46ED-A12F-082F0EF1A4B9}"/>
              </a:ext>
            </a:extLst>
          </p:cNvPr>
          <p:cNvSpPr/>
          <p:nvPr/>
        </p:nvSpPr>
        <p:spPr>
          <a:xfrm>
            <a:off x="2116985" y="5407139"/>
            <a:ext cx="1605404" cy="5118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Convenção</a:t>
            </a: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8AE2BB5A-3981-4973-A99A-AD109078AD1B}"/>
              </a:ext>
            </a:extLst>
          </p:cNvPr>
          <p:cNvSpPr/>
          <p:nvPr/>
        </p:nvSpPr>
        <p:spPr>
          <a:xfrm>
            <a:off x="3780002" y="5407139"/>
            <a:ext cx="1742277" cy="5118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Documento Correlato</a:t>
            </a:r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id="{1E26EEB5-21EB-4552-8B1B-2049A1B603C8}"/>
              </a:ext>
            </a:extLst>
          </p:cNvPr>
          <p:cNvSpPr/>
          <p:nvPr/>
        </p:nvSpPr>
        <p:spPr>
          <a:xfrm>
            <a:off x="5567538" y="5405560"/>
            <a:ext cx="1511882" cy="51184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b="1" dirty="0"/>
              <a:t>Anexo I</a:t>
            </a:r>
          </a:p>
        </p:txBody>
      </p:sp>
      <p:sp>
        <p:nvSpPr>
          <p:cNvPr id="64" name="Retângulo de cantos arredondados 12">
            <a:extLst>
              <a:ext uri="{FF2B5EF4-FFF2-40B4-BE49-F238E27FC236}">
                <a16:creationId xmlns:a16="http://schemas.microsoft.com/office/drawing/2014/main" id="{0735E1B8-BB26-4009-95B9-2001F6643218}"/>
              </a:ext>
            </a:extLst>
          </p:cNvPr>
          <p:cNvSpPr/>
          <p:nvPr/>
        </p:nvSpPr>
        <p:spPr>
          <a:xfrm>
            <a:off x="2105835" y="5967851"/>
            <a:ext cx="4994509" cy="372904"/>
          </a:xfrm>
          <a:prstGeom prst="roundRect">
            <a:avLst>
              <a:gd name="adj" fmla="val 3127"/>
            </a:avLst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</a:rPr>
              <a:t>Início: 02.01.2020</a:t>
            </a:r>
          </a:p>
        </p:txBody>
      </p:sp>
    </p:spTree>
    <p:extLst>
      <p:ext uri="{BB962C8B-B14F-4D97-AF65-F5344CB8AC3E}">
        <p14:creationId xmlns:p14="http://schemas.microsoft.com/office/powerpoint/2010/main" val="252454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18" name="Espaço Reservado para Número de Slide 3">
            <a:extLst>
              <a:ext uri="{FF2B5EF4-FFF2-40B4-BE49-F238E27FC236}">
                <a16:creationId xmlns:a16="http://schemas.microsoft.com/office/drawing/2014/main" id="{C6624C7A-A9E3-4A6A-8E19-CF701E05CA2E}"/>
              </a:ext>
            </a:extLst>
          </p:cNvPr>
          <p:cNvSpPr txBox="1">
            <a:spLocks/>
          </p:cNvSpPr>
          <p:nvPr/>
        </p:nvSpPr>
        <p:spPr>
          <a:xfrm>
            <a:off x="6941006" y="6541037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Gráfico 14" descr="Receptor">
            <a:extLst>
              <a:ext uri="{FF2B5EF4-FFF2-40B4-BE49-F238E27FC236}">
                <a16:creationId xmlns:a16="http://schemas.microsoft.com/office/drawing/2014/main" id="{D4B7B6D0-55A7-43A9-BB4B-D4516E95B6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159444">
            <a:off x="512542" y="1051370"/>
            <a:ext cx="335427" cy="335427"/>
          </a:xfrm>
          <a:prstGeom prst="rect">
            <a:avLst/>
          </a:prstGeom>
        </p:spPr>
      </p:pic>
      <p:pic>
        <p:nvPicPr>
          <p:cNvPr id="16" name="Gráfico 15" descr="Call center">
            <a:extLst>
              <a:ext uri="{FF2B5EF4-FFF2-40B4-BE49-F238E27FC236}">
                <a16:creationId xmlns:a16="http://schemas.microsoft.com/office/drawing/2014/main" id="{531FD8B6-B2D3-445F-A136-F1714EE09B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03112" y="898320"/>
            <a:ext cx="399505" cy="399505"/>
          </a:xfrm>
          <a:prstGeom prst="rect">
            <a:avLst/>
          </a:prstGeom>
        </p:spPr>
      </p:pic>
      <p:sp>
        <p:nvSpPr>
          <p:cNvPr id="21" name="Elipse 20">
            <a:extLst>
              <a:ext uri="{FF2B5EF4-FFF2-40B4-BE49-F238E27FC236}">
                <a16:creationId xmlns:a16="http://schemas.microsoft.com/office/drawing/2014/main" id="{BD1156AE-FB75-4BDD-AC86-60E3244370AF}"/>
              </a:ext>
            </a:extLst>
          </p:cNvPr>
          <p:cNvSpPr/>
          <p:nvPr/>
        </p:nvSpPr>
        <p:spPr>
          <a:xfrm>
            <a:off x="447363" y="1546713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2C3473CE-2144-40A1-934C-D625018C0BBE}"/>
              </a:ext>
            </a:extLst>
          </p:cNvPr>
          <p:cNvSpPr/>
          <p:nvPr/>
        </p:nvSpPr>
        <p:spPr>
          <a:xfrm>
            <a:off x="447363" y="2281215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E45C932-23EB-4077-938C-D9E9CAC72F13}"/>
              </a:ext>
            </a:extLst>
          </p:cNvPr>
          <p:cNvSpPr/>
          <p:nvPr/>
        </p:nvSpPr>
        <p:spPr>
          <a:xfrm>
            <a:off x="431393" y="3019390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BBF39BB9-3988-4E34-AA6A-7193EE749BB5}"/>
              </a:ext>
            </a:extLst>
          </p:cNvPr>
          <p:cNvSpPr/>
          <p:nvPr/>
        </p:nvSpPr>
        <p:spPr>
          <a:xfrm>
            <a:off x="436212" y="3802061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33FB2EED-2C78-4ADF-BCB1-39D477BCE5A7}"/>
              </a:ext>
            </a:extLst>
          </p:cNvPr>
          <p:cNvSpPr/>
          <p:nvPr/>
        </p:nvSpPr>
        <p:spPr>
          <a:xfrm>
            <a:off x="425061" y="5277709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CC634014-616A-49B6-A035-DDCFAEA65516}"/>
              </a:ext>
            </a:extLst>
          </p:cNvPr>
          <p:cNvSpPr/>
          <p:nvPr/>
        </p:nvSpPr>
        <p:spPr>
          <a:xfrm>
            <a:off x="436212" y="4563884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8" name="Gráfico 27" descr="Diagrama de rede">
            <a:extLst>
              <a:ext uri="{FF2B5EF4-FFF2-40B4-BE49-F238E27FC236}">
                <a16:creationId xmlns:a16="http://schemas.microsoft.com/office/drawing/2014/main" id="{50B023F6-0BD7-485E-9B7B-19F97B10A7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6194" y="1634929"/>
            <a:ext cx="487703" cy="487703"/>
          </a:xfrm>
          <a:prstGeom prst="rect">
            <a:avLst/>
          </a:prstGeom>
        </p:spPr>
      </p:pic>
      <p:pic>
        <p:nvPicPr>
          <p:cNvPr id="29" name="Gráfico 28" descr="Lupa">
            <a:extLst>
              <a:ext uri="{FF2B5EF4-FFF2-40B4-BE49-F238E27FC236}">
                <a16:creationId xmlns:a16="http://schemas.microsoft.com/office/drawing/2014/main" id="{5EFAE644-A2AA-44D7-85A1-176EA4E20A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5000" y="2392842"/>
            <a:ext cx="403186" cy="403186"/>
          </a:xfrm>
          <a:prstGeom prst="rect">
            <a:avLst/>
          </a:prstGeom>
        </p:spPr>
      </p:pic>
      <p:pic>
        <p:nvPicPr>
          <p:cNvPr id="30" name="Gráfico 29" descr="Contrato">
            <a:extLst>
              <a:ext uri="{FF2B5EF4-FFF2-40B4-BE49-F238E27FC236}">
                <a16:creationId xmlns:a16="http://schemas.microsoft.com/office/drawing/2014/main" id="{B671D15D-6E6E-4CBB-9202-ABF51791590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4411" y="3332372"/>
            <a:ext cx="218197" cy="218197"/>
          </a:xfrm>
          <a:prstGeom prst="rect">
            <a:avLst/>
          </a:prstGeom>
        </p:spPr>
      </p:pic>
      <p:pic>
        <p:nvPicPr>
          <p:cNvPr id="31" name="Gráfico 30" descr="Setas de divisa">
            <a:extLst>
              <a:ext uri="{FF2B5EF4-FFF2-40B4-BE49-F238E27FC236}">
                <a16:creationId xmlns:a16="http://schemas.microsoft.com/office/drawing/2014/main" id="{5D1DEFC2-3CFB-466F-8349-702F30F8530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489460">
            <a:off x="686117" y="3303926"/>
            <a:ext cx="265229" cy="129378"/>
          </a:xfrm>
          <a:prstGeom prst="rect">
            <a:avLst/>
          </a:prstGeom>
        </p:spPr>
      </p:pic>
      <p:pic>
        <p:nvPicPr>
          <p:cNvPr id="32" name="Gráfico 31" descr="Dólar">
            <a:extLst>
              <a:ext uri="{FF2B5EF4-FFF2-40B4-BE49-F238E27FC236}">
                <a16:creationId xmlns:a16="http://schemas.microsoft.com/office/drawing/2014/main" id="{81FF7B9F-B178-4A46-A3CF-7CB97A833FC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33789" y="3148246"/>
            <a:ext cx="145917" cy="145917"/>
          </a:xfrm>
          <a:prstGeom prst="rect">
            <a:avLst/>
          </a:prstGeom>
        </p:spPr>
      </p:pic>
      <p:pic>
        <p:nvPicPr>
          <p:cNvPr id="33" name="Gráfico 32" descr="Contrato">
            <a:extLst>
              <a:ext uri="{FF2B5EF4-FFF2-40B4-BE49-F238E27FC236}">
                <a16:creationId xmlns:a16="http://schemas.microsoft.com/office/drawing/2014/main" id="{475C4EB5-B711-44CC-A9DE-1EEB7548E2F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08505" y="3160524"/>
            <a:ext cx="218197" cy="218197"/>
          </a:xfrm>
          <a:prstGeom prst="rect">
            <a:avLst/>
          </a:prstGeom>
        </p:spPr>
      </p:pic>
      <p:pic>
        <p:nvPicPr>
          <p:cNvPr id="34" name="Gráfico 33" descr="Lista de verificação">
            <a:extLst>
              <a:ext uri="{FF2B5EF4-FFF2-40B4-BE49-F238E27FC236}">
                <a16:creationId xmlns:a16="http://schemas.microsoft.com/office/drawing/2014/main" id="{D5BE02FC-1DA3-4955-A72A-5AD52B7DB4B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92829" y="3904841"/>
            <a:ext cx="427527" cy="427527"/>
          </a:xfrm>
          <a:prstGeom prst="rect">
            <a:avLst/>
          </a:prstGeom>
        </p:spPr>
      </p:pic>
      <p:pic>
        <p:nvPicPr>
          <p:cNvPr id="35" name="Gráfico 34" descr="Crachá de funcionário">
            <a:extLst>
              <a:ext uri="{FF2B5EF4-FFF2-40B4-BE49-F238E27FC236}">
                <a16:creationId xmlns:a16="http://schemas.microsoft.com/office/drawing/2014/main" id="{72E3F2FB-CA14-4DE3-B226-F66E48AEED0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3374" y="4656147"/>
            <a:ext cx="393285" cy="393285"/>
          </a:xfrm>
          <a:prstGeom prst="rect">
            <a:avLst/>
          </a:prstGeom>
        </p:spPr>
      </p:pic>
      <p:pic>
        <p:nvPicPr>
          <p:cNvPr id="36" name="Gráfico 35" descr="Fechar">
            <a:extLst>
              <a:ext uri="{FF2B5EF4-FFF2-40B4-BE49-F238E27FC236}">
                <a16:creationId xmlns:a16="http://schemas.microsoft.com/office/drawing/2014/main" id="{F6651079-BB6A-4105-A890-A4A329E94482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566409" y="5358781"/>
            <a:ext cx="294006" cy="294006"/>
          </a:xfrm>
          <a:prstGeom prst="rect">
            <a:avLst/>
          </a:prstGeom>
        </p:spPr>
      </p:pic>
      <p:pic>
        <p:nvPicPr>
          <p:cNvPr id="37" name="Gráfico 36" descr="Documento">
            <a:extLst>
              <a:ext uri="{FF2B5EF4-FFF2-40B4-BE49-F238E27FC236}">
                <a16:creationId xmlns:a16="http://schemas.microsoft.com/office/drawing/2014/main" id="{2B6F2400-2DE1-47FD-9352-F1A10226B2F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43498" y="5455614"/>
            <a:ext cx="346811" cy="346811"/>
          </a:xfrm>
          <a:prstGeom prst="rect">
            <a:avLst/>
          </a:prstGeom>
        </p:spPr>
      </p:pic>
      <p:sp>
        <p:nvSpPr>
          <p:cNvPr id="38" name="CaixaDeTexto 37">
            <a:extLst>
              <a:ext uri="{FF2B5EF4-FFF2-40B4-BE49-F238E27FC236}">
                <a16:creationId xmlns:a16="http://schemas.microsoft.com/office/drawing/2014/main" id="{F079A872-52C7-4E63-BEA0-3BEC71996ABC}"/>
              </a:ext>
            </a:extLst>
          </p:cNvPr>
          <p:cNvSpPr txBox="1"/>
          <p:nvPr/>
        </p:nvSpPr>
        <p:spPr>
          <a:xfrm>
            <a:off x="1358366" y="909471"/>
            <a:ext cx="751378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Não me perturbe: 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criação e disponibilização de serviço centralizado ao consumidor para o bloqueio do recebimento de ligações para oferta de consignado.</a:t>
            </a:r>
            <a:endParaRPr kumimoji="0" lang="pt-BR" sz="145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D62A1FC0-78F0-4EB2-81E0-C6B29E0F779B}"/>
              </a:ext>
            </a:extLst>
          </p:cNvPr>
          <p:cNvSpPr txBox="1"/>
          <p:nvPr/>
        </p:nvSpPr>
        <p:spPr>
          <a:xfrm>
            <a:off x="1353745" y="1470488"/>
            <a:ext cx="7513783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Base consolidada de Correspondentes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</a:t>
            </a:r>
            <a:r>
              <a:rPr kumimoji="0" lang="pt-BR" sz="145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IFs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fornecem mensalmente informações para a apuração de indicadores de qualidade do Corban (reclamações e ações judiciais procedentes), que estão disponíveis para consulta pública na internet.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B5889DAA-7A56-4E5D-A43E-9DB904257258}"/>
              </a:ext>
            </a:extLst>
          </p:cNvPr>
          <p:cNvSpPr txBox="1"/>
          <p:nvPr/>
        </p:nvSpPr>
        <p:spPr>
          <a:xfrm>
            <a:off x="1350388" y="2262662"/>
            <a:ext cx="7513783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Avaliação dos Corbans por consultoria independente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intensificação do trabalho, para avaliação de aspectos de governança, tecnologia, e também sobre a gestão de dados de clientes e o nível de adequação à LGPD (Lei 13.709/18).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DFB48BC3-D378-45B1-8FFA-75C897851ACF}"/>
              </a:ext>
            </a:extLst>
          </p:cNvPr>
          <p:cNvSpPr txBox="1"/>
          <p:nvPr/>
        </p:nvSpPr>
        <p:spPr>
          <a:xfrm>
            <a:off x="1307171" y="3028348"/>
            <a:ext cx="7513783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Aspectos de remuneração ao Correspondente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não pagamento sobre operações de portabilidade de consignado ou o refinanciamento dela decorrente em até 360 dias da data do negócio, assim como a vedação da antecipação da remuneração para essas operações.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D4ABEBE9-C9A6-47D3-83B9-1D92CA3866B9}"/>
              </a:ext>
            </a:extLst>
          </p:cNvPr>
          <p:cNvSpPr txBox="1"/>
          <p:nvPr/>
        </p:nvSpPr>
        <p:spPr>
          <a:xfrm>
            <a:off x="1328086" y="3787270"/>
            <a:ext cx="7513783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Informações mínimas na contratação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</a:t>
            </a:r>
            <a:r>
              <a:rPr kumimoji="0" lang="pt-BR" sz="145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IFs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 devem enviar ao cliente informações mínimas sobre a operação contratada </a:t>
            </a:r>
            <a:r>
              <a:rPr kumimoji="0" lang="pt-BR" sz="1400" b="0" i="1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(nome da IF, data e número do contrato, canais de relacionamento da IF, valor do empréstimo, quantidade e valor de parcelas).</a:t>
            </a:r>
            <a:endParaRPr kumimoji="0" lang="pt-BR" sz="1450" b="0" i="1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7192F822-AC1A-42B5-A1F8-B46BF025B1E8}"/>
              </a:ext>
            </a:extLst>
          </p:cNvPr>
          <p:cNvSpPr txBox="1"/>
          <p:nvPr/>
        </p:nvSpPr>
        <p:spPr>
          <a:xfrm>
            <a:off x="1339236" y="4628333"/>
            <a:ext cx="751378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Certificação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exigência a todos os integrantes da equipe que prestem atendimento, realizem encaminhamento ou digitem propostas de operações de consignado</a:t>
            </a: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EB22C21F-2D08-404F-973F-2F9EB53633FD}"/>
              </a:ext>
            </a:extLst>
          </p:cNvPr>
          <p:cNvSpPr txBox="1"/>
          <p:nvPr/>
        </p:nvSpPr>
        <p:spPr>
          <a:xfrm>
            <a:off x="1307171" y="5323422"/>
            <a:ext cx="751378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5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Direito de desistência da operação pelo consumidor</a:t>
            </a:r>
            <a:r>
              <a:rPr kumimoji="0" lang="pt-BR" sz="145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: em até 7 dias úteis a contar do recebimento do crédito, devendo ser restituído o valor total concedido que lhe foi entregue.</a:t>
            </a:r>
          </a:p>
        </p:txBody>
      </p:sp>
      <p:sp>
        <p:nvSpPr>
          <p:cNvPr id="45" name="Espaço Reservado para Texto 1">
            <a:extLst>
              <a:ext uri="{FF2B5EF4-FFF2-40B4-BE49-F238E27FC236}">
                <a16:creationId xmlns:a16="http://schemas.microsoft.com/office/drawing/2014/main" id="{A2D66C26-F66C-4F88-923D-AE180F7678B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1326" y="219140"/>
            <a:ext cx="8339628" cy="488607"/>
          </a:xfr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Crédito Consignado - Medidas</a:t>
            </a: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1721BD71-5EDD-46D6-9E55-3D27A58C1321}"/>
              </a:ext>
            </a:extLst>
          </p:cNvPr>
          <p:cNvSpPr/>
          <p:nvPr/>
        </p:nvSpPr>
        <p:spPr>
          <a:xfrm>
            <a:off x="447363" y="820060"/>
            <a:ext cx="740762" cy="648742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CaixaDeTexto 46">
            <a:extLst>
              <a:ext uri="{FF2B5EF4-FFF2-40B4-BE49-F238E27FC236}">
                <a16:creationId xmlns:a16="http://schemas.microsoft.com/office/drawing/2014/main" id="{2703E09E-4BDF-428E-8E9E-C416A5B9D9C4}"/>
              </a:ext>
            </a:extLst>
          </p:cNvPr>
          <p:cNvSpPr txBox="1"/>
          <p:nvPr/>
        </p:nvSpPr>
        <p:spPr>
          <a:xfrm>
            <a:off x="1307171" y="6122982"/>
            <a:ext cx="7513783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450" b="1" dirty="0">
                <a:solidFill>
                  <a:srgbClr val="002060"/>
                </a:solidFill>
              </a:rPr>
              <a:t>Regras gerais aplicáveis na oferta do cartão de crédito consignado </a:t>
            </a:r>
            <a:r>
              <a:rPr lang="pt-BR" sz="1450" b="1" dirty="0">
                <a:solidFill>
                  <a:srgbClr val="0070C0"/>
                </a:solidFill>
              </a:rPr>
              <a:t>(nova seção implementada)</a:t>
            </a: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A98BFAB7-A689-45BF-AB3D-6849F4580E45}"/>
              </a:ext>
            </a:extLst>
          </p:cNvPr>
          <p:cNvSpPr/>
          <p:nvPr/>
        </p:nvSpPr>
        <p:spPr>
          <a:xfrm>
            <a:off x="447363" y="5998748"/>
            <a:ext cx="740762" cy="648742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9" name="Gráfico 48" descr="Cartão de crédito">
            <a:extLst>
              <a:ext uri="{FF2B5EF4-FFF2-40B4-BE49-F238E27FC236}">
                <a16:creationId xmlns:a16="http://schemas.microsoft.com/office/drawing/2014/main" id="{618BDD83-7C72-4ED2-B986-4EFFD64B4F6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 rot="20779338">
            <a:off x="578716" y="6074389"/>
            <a:ext cx="506757" cy="50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5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18" name="Espaço Reservado para Número de Slide 3">
            <a:extLst>
              <a:ext uri="{FF2B5EF4-FFF2-40B4-BE49-F238E27FC236}">
                <a16:creationId xmlns:a16="http://schemas.microsoft.com/office/drawing/2014/main" id="{C6624C7A-A9E3-4A6A-8E19-CF701E05CA2E}"/>
              </a:ext>
            </a:extLst>
          </p:cNvPr>
          <p:cNvSpPr txBox="1">
            <a:spLocks/>
          </p:cNvSpPr>
          <p:nvPr/>
        </p:nvSpPr>
        <p:spPr>
          <a:xfrm>
            <a:off x="6941006" y="6541037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5" name="Tabela 44">
            <a:extLst>
              <a:ext uri="{FF2B5EF4-FFF2-40B4-BE49-F238E27FC236}">
                <a16:creationId xmlns:a16="http://schemas.microsoft.com/office/drawing/2014/main" id="{E88F9E84-C30C-430A-8E65-9C7CC6A91E22}"/>
              </a:ext>
            </a:extLst>
          </p:cNvPr>
          <p:cNvGraphicFramePr>
            <a:graphicFrameLocks noGrp="1"/>
          </p:cNvGraphicFramePr>
          <p:nvPr/>
        </p:nvGraphicFramePr>
        <p:xfrm>
          <a:off x="482472" y="1990685"/>
          <a:ext cx="3558273" cy="3733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996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8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t-BR" sz="1350" dirty="0"/>
                        <a:t>Progressão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dirty="0"/>
                        <a:t>CORBAN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9694"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Advertência</a:t>
                      </a:r>
                    </a:p>
                  </a:txBody>
                  <a:tcPr anchor="ctr">
                    <a:solidFill>
                      <a:srgbClr val="EAF2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Suspensão de contratação de novas operações por 5 dias úteis.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Suspensão de contratação de novas operações por 10 dias úteis.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1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4°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Suspensão de contratação de novas operações por 20 dias úteis.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6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Suspensão de contratação de novas operações por 30 dias úteis.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664967"/>
                  </a:ext>
                </a:extLst>
              </a:tr>
              <a:tr h="1328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6°</a:t>
                      </a: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5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Suspensão definitiva de contratação de novas operações.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6" name="Retângulo 45">
            <a:extLst>
              <a:ext uri="{FF2B5EF4-FFF2-40B4-BE49-F238E27FC236}">
                <a16:creationId xmlns:a16="http://schemas.microsoft.com/office/drawing/2014/main" id="{1F109F91-FD78-4B33-88BB-BB9A2F411623}"/>
              </a:ext>
            </a:extLst>
          </p:cNvPr>
          <p:cNvSpPr/>
          <p:nvPr/>
        </p:nvSpPr>
        <p:spPr>
          <a:xfrm>
            <a:off x="371415" y="1159717"/>
            <a:ext cx="3780386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2060"/>
                </a:solidFill>
              </a:rPr>
              <a:t>Medidas administrativas - </a:t>
            </a:r>
            <a:r>
              <a:rPr lang="pt-BR" sz="1400" b="1" dirty="0" err="1">
                <a:solidFill>
                  <a:srgbClr val="002060"/>
                </a:solidFill>
              </a:rPr>
              <a:t>Corbans</a:t>
            </a:r>
            <a:r>
              <a:rPr lang="pt-BR" sz="1400" dirty="0">
                <a:solidFill>
                  <a:srgbClr val="002060"/>
                </a:solidFill>
              </a:rPr>
              <a:t>:</a:t>
            </a:r>
          </a:p>
        </p:txBody>
      </p:sp>
      <p:graphicFrame>
        <p:nvGraphicFramePr>
          <p:cNvPr id="47" name="Tabela 46">
            <a:extLst>
              <a:ext uri="{FF2B5EF4-FFF2-40B4-BE49-F238E27FC236}">
                <a16:creationId xmlns:a16="http://schemas.microsoft.com/office/drawing/2014/main" id="{4FB58029-0E70-4461-B37E-B9258F53E4F6}"/>
              </a:ext>
            </a:extLst>
          </p:cNvPr>
          <p:cNvGraphicFramePr>
            <a:graphicFrameLocks noGrp="1"/>
          </p:cNvGraphicFramePr>
          <p:nvPr/>
        </p:nvGraphicFramePr>
        <p:xfrm>
          <a:off x="4444218" y="1985842"/>
          <a:ext cx="2558748" cy="180056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99617">
                  <a:extLst>
                    <a:ext uri="{9D8B030D-6E8A-4147-A177-3AD203B41FA5}">
                      <a16:colId xmlns:a16="http://schemas.microsoft.com/office/drawing/2014/main" val="3025769651"/>
                    </a:ext>
                  </a:extLst>
                </a:gridCol>
                <a:gridCol w="1559131">
                  <a:extLst>
                    <a:ext uri="{9D8B030D-6E8A-4147-A177-3AD203B41FA5}">
                      <a16:colId xmlns:a16="http://schemas.microsoft.com/office/drawing/2014/main" val="2148392652"/>
                    </a:ext>
                  </a:extLst>
                </a:gridCol>
              </a:tblGrid>
              <a:tr h="2361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50" dirty="0"/>
                        <a:t>Progressão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dirty="0"/>
                        <a:t>SANÇÃO IF</a:t>
                      </a:r>
                    </a:p>
                  </a:txBody>
                  <a:tcP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76996"/>
                  </a:ext>
                </a:extLst>
              </a:tr>
              <a:tr h="122882"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1º</a:t>
                      </a: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Advertência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30657"/>
                  </a:ext>
                </a:extLst>
              </a:tr>
              <a:tr h="489922"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2º</a:t>
                      </a: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5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Multa</a:t>
                      </a:r>
                      <a:endParaRPr lang="pt-BR" sz="1350" kern="1200" baseline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2633823"/>
                  </a:ext>
                </a:extLst>
              </a:tr>
              <a:tr h="1491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3º</a:t>
                      </a:r>
                    </a:p>
                  </a:txBody>
                  <a:tcPr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5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Exclusão do sistema de autorregulação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067728"/>
                  </a:ext>
                </a:extLst>
              </a:tr>
            </a:tbl>
          </a:graphicData>
        </a:graphic>
      </p:graphicFrame>
      <p:sp>
        <p:nvSpPr>
          <p:cNvPr id="48" name="Retângulo 47">
            <a:extLst>
              <a:ext uri="{FF2B5EF4-FFF2-40B4-BE49-F238E27FC236}">
                <a16:creationId xmlns:a16="http://schemas.microsoft.com/office/drawing/2014/main" id="{229DF825-AA0D-4410-AC4E-1D650E3D3AAC}"/>
              </a:ext>
            </a:extLst>
          </p:cNvPr>
          <p:cNvSpPr/>
          <p:nvPr/>
        </p:nvSpPr>
        <p:spPr>
          <a:xfrm>
            <a:off x="7139792" y="2582038"/>
            <a:ext cx="1937302" cy="6001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pt-BR" sz="1100" dirty="0">
                <a:solidFill>
                  <a:srgbClr val="002060"/>
                </a:solidFill>
              </a:rPr>
              <a:t>Valores definidos conforme o porte da IF e a gravidade da infração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12D38257-9FFA-44F6-825D-8575FABB1164}"/>
              </a:ext>
            </a:extLst>
          </p:cNvPr>
          <p:cNvSpPr/>
          <p:nvPr/>
        </p:nvSpPr>
        <p:spPr>
          <a:xfrm>
            <a:off x="4427037" y="1143085"/>
            <a:ext cx="4619699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2060"/>
                </a:solidFill>
              </a:rPr>
              <a:t>Sanções às IFs:</a:t>
            </a:r>
            <a:r>
              <a:rPr lang="pt-BR" sz="1400" dirty="0">
                <a:solidFill>
                  <a:srgbClr val="002060"/>
                </a:solidFill>
              </a:rPr>
              <a:t> levará em consideração a gravidade e o porte da Instituição:</a:t>
            </a:r>
          </a:p>
        </p:txBody>
      </p:sp>
      <p:sp>
        <p:nvSpPr>
          <p:cNvPr id="50" name="Chave Direita 49">
            <a:extLst>
              <a:ext uri="{FF2B5EF4-FFF2-40B4-BE49-F238E27FC236}">
                <a16:creationId xmlns:a16="http://schemas.microsoft.com/office/drawing/2014/main" id="{BC5AE298-57FD-46F0-B790-AB98FBDC2597}"/>
              </a:ext>
            </a:extLst>
          </p:cNvPr>
          <p:cNvSpPr/>
          <p:nvPr/>
        </p:nvSpPr>
        <p:spPr>
          <a:xfrm>
            <a:off x="7013626" y="2626642"/>
            <a:ext cx="45719" cy="430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1" name="Espaço Reservado para Texto 1">
            <a:extLst>
              <a:ext uri="{FF2B5EF4-FFF2-40B4-BE49-F238E27FC236}">
                <a16:creationId xmlns:a16="http://schemas.microsoft.com/office/drawing/2014/main" id="{9B577AF7-E85F-4AE3-8DD8-CCBD4B7836F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81326" y="257240"/>
            <a:ext cx="8339628" cy="488607"/>
          </a:xfr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Crédito Consignado</a:t>
            </a:r>
          </a:p>
        </p:txBody>
      </p:sp>
    </p:spTree>
    <p:extLst>
      <p:ext uri="{BB962C8B-B14F-4D97-AF65-F5344CB8AC3E}">
        <p14:creationId xmlns:p14="http://schemas.microsoft.com/office/powerpoint/2010/main" val="162839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0"/>
            <a:ext cx="7308304" cy="6858000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4D6AFDF6-54C8-4DD3-B61E-757CAA4BFC6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3714" y="274917"/>
            <a:ext cx="8339628" cy="488607"/>
          </a:xfr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Cartão Consignado</a:t>
            </a:r>
          </a:p>
        </p:txBody>
      </p:sp>
      <p:sp>
        <p:nvSpPr>
          <p:cNvPr id="8" name="Espaço Reservado para Texto 7">
            <a:extLst>
              <a:ext uri="{FF2B5EF4-FFF2-40B4-BE49-F238E27FC236}">
                <a16:creationId xmlns:a16="http://schemas.microsoft.com/office/drawing/2014/main" id="{2AC299A0-F01F-43E1-B9AE-5E35C5E3CAEC}"/>
              </a:ext>
            </a:extLst>
          </p:cNvPr>
          <p:cNvSpPr txBox="1">
            <a:spLocks/>
          </p:cNvSpPr>
          <p:nvPr/>
        </p:nvSpPr>
        <p:spPr>
          <a:xfrm>
            <a:off x="393714" y="1024520"/>
            <a:ext cx="8339628" cy="2167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000" b="1" kern="1200">
                <a:solidFill>
                  <a:srgbClr val="0039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500" b="0" kern="0" dirty="0">
                <a:latin typeface="+mn-lt"/>
              </a:rPr>
              <a:t>Jan/2020 Lançamento da Autorregulação para o Crédito Consignado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500" b="0" kern="0" dirty="0" err="1">
                <a:latin typeface="+mn-lt"/>
              </a:rPr>
              <a:t>Fev</a:t>
            </a:r>
            <a:r>
              <a:rPr lang="pt-BR" sz="1500" b="0" kern="0" dirty="0">
                <a:latin typeface="+mn-lt"/>
              </a:rPr>
              <a:t>/2020 Diálogo SENACON/SNDC sobre o produto “cartão consignado” – demandas recebidas pelas Defensorias e PROCONS sobre assédio na oferta, falhas de transparência e informação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1500" b="0" kern="0" dirty="0" err="1">
                <a:latin typeface="+mn-lt"/>
              </a:rPr>
              <a:t>Abr</a:t>
            </a:r>
            <a:r>
              <a:rPr lang="pt-BR" sz="1500" b="0" kern="0" dirty="0">
                <a:latin typeface="+mn-lt"/>
              </a:rPr>
              <a:t>/2020  Nota Técnica SENACON – aponta desafios na oferta e contratação do produto:</a:t>
            </a:r>
            <a:endParaRPr lang="pt-BR" altLang="pt-BR" sz="1500" b="0" kern="0" dirty="0">
              <a:latin typeface="+mn-lt"/>
            </a:endParaRPr>
          </a:p>
          <a:p>
            <a:pPr marL="450850" lvl="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1500" b="0" kern="0" dirty="0">
                <a:latin typeface="+mn-lt"/>
              </a:rPr>
              <a:t>confusão entre empréstimo e cartão consignado;</a:t>
            </a:r>
          </a:p>
          <a:p>
            <a:pPr marL="45085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1500" b="0" kern="0" dirty="0">
                <a:latin typeface="+mn-lt"/>
              </a:rPr>
              <a:t>não recebimento de fatura/cartão;</a:t>
            </a:r>
          </a:p>
          <a:p>
            <a:pPr marL="45085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1500" b="0" kern="0" dirty="0">
                <a:latin typeface="+mn-lt"/>
              </a:rPr>
              <a:t>possibilidade de realização do saque mesmo sem o envio do cartão e sem o seu desbloqueio;</a:t>
            </a:r>
            <a:endParaRPr lang="pt-BR" altLang="pt-BR" sz="1500" b="0" kern="0" dirty="0">
              <a:latin typeface="+mn-lt"/>
            </a:endParaRPr>
          </a:p>
          <a:p>
            <a:pPr marL="450850" lvl="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1500" b="0" kern="0" dirty="0">
                <a:latin typeface="+mn-lt"/>
              </a:rPr>
              <a:t>oferta abusiva por telefone;</a:t>
            </a:r>
          </a:p>
          <a:p>
            <a:pPr marL="450850" lvl="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1500" b="0" kern="0" dirty="0">
                <a:latin typeface="+mn-lt"/>
              </a:rPr>
              <a:t>ausência de informações adequadas e claras na oferta e na contratação de telesaque;</a:t>
            </a:r>
          </a:p>
          <a:p>
            <a:pPr marL="450850" lvl="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altLang="pt-BR" sz="1500" b="0" kern="0" dirty="0">
                <a:latin typeface="+mn-lt"/>
              </a:rPr>
              <a:t>recomendação de autorregulação pelo setor.</a:t>
            </a:r>
          </a:p>
          <a:p>
            <a:pPr marL="450850" lvl="0" indent="-184150" algn="just" fontAlgn="base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pt-BR" altLang="pt-BR" sz="1400" b="0" dirty="0"/>
          </a:p>
        </p:txBody>
      </p:sp>
      <p:sp>
        <p:nvSpPr>
          <p:cNvPr id="9" name="Espaço Reservado para Texto 6">
            <a:extLst>
              <a:ext uri="{FF2B5EF4-FFF2-40B4-BE49-F238E27FC236}">
                <a16:creationId xmlns:a16="http://schemas.microsoft.com/office/drawing/2014/main" id="{30BE2F95-197A-47C8-8F7E-013412BE3F77}"/>
              </a:ext>
            </a:extLst>
          </p:cNvPr>
          <p:cNvSpPr txBox="1">
            <a:spLocks/>
          </p:cNvSpPr>
          <p:nvPr/>
        </p:nvSpPr>
        <p:spPr>
          <a:xfrm>
            <a:off x="481767" y="3888153"/>
            <a:ext cx="6826537" cy="28773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pt-BR" sz="18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Propostas:</a:t>
            </a:r>
          </a:p>
          <a:p>
            <a:pPr marL="0" indent="0">
              <a:lnSpc>
                <a:spcPct val="100000"/>
              </a:lnSpc>
              <a:buNone/>
            </a:pPr>
            <a:endParaRPr lang="pt-BR" sz="1000" b="1" dirty="0">
              <a:solidFill>
                <a:srgbClr val="0073A7"/>
              </a:solidFill>
              <a:latin typeface="Trebuchet MS" panose="020B0703020202090204" pitchFamily="34" charset="0"/>
            </a:endParaRPr>
          </a:p>
          <a:p>
            <a:endParaRPr lang="pt-BR" sz="2400" dirty="0"/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2F54C342-5605-40E7-A4BB-A5567C03781C}"/>
              </a:ext>
            </a:extLst>
          </p:cNvPr>
          <p:cNvGrpSpPr/>
          <p:nvPr/>
        </p:nvGrpSpPr>
        <p:grpSpPr>
          <a:xfrm>
            <a:off x="427170" y="3785023"/>
            <a:ext cx="537657" cy="1796350"/>
            <a:chOff x="420048" y="3307388"/>
            <a:chExt cx="537657" cy="1796350"/>
          </a:xfrm>
        </p:grpSpPr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179C1135-8BED-4671-852B-FD96CB92628F}"/>
                </a:ext>
              </a:extLst>
            </p:cNvPr>
            <p:cNvSpPr/>
            <p:nvPr/>
          </p:nvSpPr>
          <p:spPr>
            <a:xfrm>
              <a:off x="420048" y="3307388"/>
              <a:ext cx="537657" cy="488607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pic>
          <p:nvPicPr>
            <p:cNvPr id="17" name="Imagem 16">
              <a:extLst>
                <a:ext uri="{FF2B5EF4-FFF2-40B4-BE49-F238E27FC236}">
                  <a16:creationId xmlns:a16="http://schemas.microsoft.com/office/drawing/2014/main" id="{6D460AA4-97B5-4497-9389-2C4C2E37CA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4934" y="4805565"/>
              <a:ext cx="409683" cy="298173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431BDBA9-7FA9-494A-995E-9452960E2C10}"/>
              </a:ext>
            </a:extLst>
          </p:cNvPr>
          <p:cNvSpPr/>
          <p:nvPr/>
        </p:nvSpPr>
        <p:spPr>
          <a:xfrm>
            <a:off x="1025348" y="4989129"/>
            <a:ext cx="68564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Medidas junto ao INSS: </a:t>
            </a: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informações mais claras no Demonstrativo de Crédito em Benefício e Histórico de Consignação do INSS (identificação do produto, banco e respectivo SAC).</a:t>
            </a:r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6603A146-10AF-44DC-85CC-D2F0B9402A6B}"/>
              </a:ext>
            </a:extLst>
          </p:cNvPr>
          <p:cNvSpPr/>
          <p:nvPr/>
        </p:nvSpPr>
        <p:spPr>
          <a:xfrm>
            <a:off x="1025348" y="5772485"/>
            <a:ext cx="68564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Campanha de orientação: </a:t>
            </a: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voltada a consumidores e stakeholders, esclarecendo o funcionamento e características do produto.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92B050B-A8AB-42DB-A53E-2F3632E58621}"/>
              </a:ext>
            </a:extLst>
          </p:cNvPr>
          <p:cNvSpPr/>
          <p:nvPr/>
        </p:nvSpPr>
        <p:spPr>
          <a:xfrm>
            <a:off x="1011286" y="4421218"/>
            <a:ext cx="6826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Medidas de Autorregulação: </a:t>
            </a: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aperfeiçoamento da oferta, transparência e informação.</a:t>
            </a:r>
          </a:p>
        </p:txBody>
      </p:sp>
      <p:sp>
        <p:nvSpPr>
          <p:cNvPr id="18" name="Espaço Reservado para Número de Slide 3">
            <a:extLst>
              <a:ext uri="{FF2B5EF4-FFF2-40B4-BE49-F238E27FC236}">
                <a16:creationId xmlns:a16="http://schemas.microsoft.com/office/drawing/2014/main" id="{C6624C7A-A9E3-4A6A-8E19-CF701E05CA2E}"/>
              </a:ext>
            </a:extLst>
          </p:cNvPr>
          <p:cNvSpPr txBox="1">
            <a:spLocks/>
          </p:cNvSpPr>
          <p:nvPr/>
        </p:nvSpPr>
        <p:spPr>
          <a:xfrm>
            <a:off x="6941006" y="6541037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kumimoji="0" lang="en-US" sz="900" b="1" i="0" u="none" strike="noStrike" kern="1200" cap="none" spc="0" normalizeH="0" baseline="0" noProof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7220FD3-37AF-426B-B2AB-7631EDD96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056" y="5843840"/>
            <a:ext cx="343876" cy="335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A90E308-87A9-41BF-856E-E0873329C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11" y="4471256"/>
            <a:ext cx="306831" cy="402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086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-55128"/>
            <a:ext cx="7308304" cy="6913128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FF56A88-FA1B-4DFB-B8B9-4BB42A703B53}"/>
              </a:ext>
            </a:extLst>
          </p:cNvPr>
          <p:cNvSpPr/>
          <p:nvPr/>
        </p:nvSpPr>
        <p:spPr>
          <a:xfrm>
            <a:off x="158193" y="628098"/>
            <a:ext cx="857514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2" algn="just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endParaRPr lang="pt-BR" sz="1400" dirty="0">
              <a:solidFill>
                <a:srgbClr val="00396F"/>
              </a:solidFill>
              <a:latin typeface="Trebuchet MS" panose="020B0703020202090204" pitchFamily="34" charset="0"/>
            </a:endParaRP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Envio obrigatório do plástico do cartão</a:t>
            </a: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Envio obrigatório de fatura, com informações essenciais mínimas em destaque</a:t>
            </a: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Utilização do Termo de Consentimento Esclarecido (moldes INSS) em todas as contratações</a:t>
            </a: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Envio, no ato da contratação do cartão, de material informativo para melhor compreensão do produto</a:t>
            </a:r>
          </a:p>
          <a:p>
            <a:pPr marL="73660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Limitação do prazo previsto para liquidação do saldo conforme praticado no Empréstimo Consignado </a:t>
            </a:r>
          </a:p>
          <a:p>
            <a:pPr marL="73660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Amortização mensal constante e de mesmo valor (não havendo nova utilização de compra ou saque)</a:t>
            </a:r>
          </a:p>
          <a:p>
            <a:pPr marL="73660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Inclusão de exemplificação gráfica do Cartão em todos os formulários do produto</a:t>
            </a:r>
          </a:p>
          <a:p>
            <a:pPr marL="73660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Telesaque: vedada a contratação por telefone (admite-se apenas oferta acompanhada de informações mínimas – valor do saque, juros, encargos e CET) </a:t>
            </a:r>
          </a:p>
          <a:p>
            <a:pPr marL="73660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Saques no cartão: até 70% do limite disponível</a:t>
            </a:r>
          </a:p>
        </p:txBody>
      </p:sp>
      <p:sp>
        <p:nvSpPr>
          <p:cNvPr id="16" name="Espaço Reservado para Número de Slide 3">
            <a:extLst>
              <a:ext uri="{FF2B5EF4-FFF2-40B4-BE49-F238E27FC236}">
                <a16:creationId xmlns:a16="http://schemas.microsoft.com/office/drawing/2014/main" id="{B7571095-ED95-4BBF-A96E-3F0F7A324A90}"/>
              </a:ext>
            </a:extLst>
          </p:cNvPr>
          <p:cNvSpPr txBox="1">
            <a:spLocks/>
          </p:cNvSpPr>
          <p:nvPr/>
        </p:nvSpPr>
        <p:spPr>
          <a:xfrm>
            <a:off x="6927753" y="6527785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C55FE9E0-688C-440F-8C59-7ED45EB2C8DA}"/>
              </a:ext>
            </a:extLst>
          </p:cNvPr>
          <p:cNvSpPr txBox="1">
            <a:spLocks/>
          </p:cNvSpPr>
          <p:nvPr/>
        </p:nvSpPr>
        <p:spPr>
          <a:xfrm>
            <a:off x="393714" y="274917"/>
            <a:ext cx="8339628" cy="4886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500" b="1" kern="1200">
                <a:solidFill>
                  <a:srgbClr val="0039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Cartão Consignado - Medidas</a:t>
            </a:r>
          </a:p>
        </p:txBody>
      </p:sp>
    </p:spTree>
    <p:extLst>
      <p:ext uri="{BB962C8B-B14F-4D97-AF65-F5344CB8AC3E}">
        <p14:creationId xmlns:p14="http://schemas.microsoft.com/office/powerpoint/2010/main" val="25707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F389994-9F56-4D5D-BAF5-3E2643A47FE3}"/>
              </a:ext>
            </a:extLst>
          </p:cNvPr>
          <p:cNvSpPr/>
          <p:nvPr/>
        </p:nvSpPr>
        <p:spPr>
          <a:xfrm>
            <a:off x="1039994" y="3774966"/>
            <a:ext cx="2081211" cy="29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2D8FCEF-2541-4FD1-931A-66E1A485222E}"/>
              </a:ext>
            </a:extLst>
          </p:cNvPr>
          <p:cNvSpPr txBox="1"/>
          <p:nvPr/>
        </p:nvSpPr>
        <p:spPr>
          <a:xfrm>
            <a:off x="168037" y="2676156"/>
            <a:ext cx="4672411" cy="124649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500" b="1" i="0" u="none" strike="noStrike" kern="1200" cap="none" spc="0" normalizeH="0" baseline="0" noProof="0" dirty="0">
                <a:ln>
                  <a:noFill/>
                </a:ln>
                <a:solidFill>
                  <a:srgbClr val="0039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Monitoramento de reclamações e novas medidas de aperfeiçoamento</a:t>
            </a:r>
          </a:p>
        </p:txBody>
      </p:sp>
    </p:spTree>
    <p:extLst>
      <p:ext uri="{BB962C8B-B14F-4D97-AF65-F5344CB8AC3E}">
        <p14:creationId xmlns:p14="http://schemas.microsoft.com/office/powerpoint/2010/main" val="409285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rma Livre 33">
            <a:extLst>
              <a:ext uri="{FF2B5EF4-FFF2-40B4-BE49-F238E27FC236}">
                <a16:creationId xmlns:a16="http://schemas.microsoft.com/office/drawing/2014/main" id="{316EF674-3143-4F0B-A63B-C40819511D26}"/>
              </a:ext>
            </a:extLst>
          </p:cNvPr>
          <p:cNvSpPr/>
          <p:nvPr/>
        </p:nvSpPr>
        <p:spPr>
          <a:xfrm>
            <a:off x="1835696" y="-55128"/>
            <a:ext cx="7308304" cy="6913128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503C2D34-C5FF-4357-A60E-765AF1B4D0D2}"/>
              </a:ext>
            </a:extLst>
          </p:cNvPr>
          <p:cNvSpPr txBox="1"/>
          <p:nvPr/>
        </p:nvSpPr>
        <p:spPr>
          <a:xfrm>
            <a:off x="478172" y="1130868"/>
            <a:ext cx="8353979" cy="3570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Monitoramento de reclamações </a:t>
            </a:r>
            <a:r>
              <a:rPr lang="pt-BR" sz="1400" b="1" dirty="0" err="1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Senacon</a:t>
            </a:r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/SNDC</a:t>
            </a:r>
          </a:p>
          <a:p>
            <a:pPr algn="just"/>
            <a:endParaRPr lang="pt-BR" sz="10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400" i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“Entre janeiro e julho deste ano, foram registradas na plataforma do governo 40.663 reclamações relacionadas ao consignado. O </a:t>
            </a:r>
            <a:r>
              <a:rPr lang="pt-BR" sz="1400" b="1" i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número é 127% maior do que o registrado em todo o ano de 2019</a:t>
            </a:r>
            <a:r>
              <a:rPr lang="pt-BR" sz="1400" i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segundo levantamento da Secretaria Nacional do Consumidor (</a:t>
            </a:r>
            <a:r>
              <a:rPr lang="pt-BR" sz="1400" i="1" dirty="0" err="1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Senacon</a:t>
            </a:r>
            <a:r>
              <a:rPr lang="pt-BR" sz="1400" i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), ligada ao Ministério da Justiça. Se considerada apenas a faixa etária acima dos 60 anos, a alta é ainda mais expressiva, de 157%, no mesmo intervalo de comparação”.</a:t>
            </a:r>
          </a:p>
          <a:p>
            <a:pPr algn="just"/>
            <a:endParaRPr lang="pt-BR" sz="14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Sistema </a:t>
            </a:r>
            <a:r>
              <a:rPr lang="pt-BR" sz="1400" b="1" dirty="0" err="1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Souweb</a:t>
            </a:r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 (INSS):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0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Descontinuado em nov. 2019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Média mensal de demandas 5.107/mês (jan. a out./ 2019)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Migração de demandas para o </a:t>
            </a:r>
            <a:r>
              <a:rPr lang="pt-BR" sz="14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Consumidor.gov.br</a:t>
            </a:r>
            <a:endParaRPr lang="pt-BR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t-BR" sz="16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pt-BR" sz="1800" b="1" dirty="0">
              <a:solidFill>
                <a:srgbClr val="00396F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Espaço Reservado para Número de Slide 3">
            <a:extLst>
              <a:ext uri="{FF2B5EF4-FFF2-40B4-BE49-F238E27FC236}">
                <a16:creationId xmlns:a16="http://schemas.microsoft.com/office/drawing/2014/main" id="{D8C80B94-B34B-4C94-A5F4-F036D94F1088}"/>
              </a:ext>
            </a:extLst>
          </p:cNvPr>
          <p:cNvSpPr txBox="1">
            <a:spLocks/>
          </p:cNvSpPr>
          <p:nvPr/>
        </p:nvSpPr>
        <p:spPr>
          <a:xfrm>
            <a:off x="6927753" y="6527785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algn="r">
                <a:defRPr/>
              </a:pPr>
              <a:t>8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C91C3B4-825C-428B-B67B-0C61B0508D7D}"/>
              </a:ext>
            </a:extLst>
          </p:cNvPr>
          <p:cNvSpPr txBox="1"/>
          <p:nvPr/>
        </p:nvSpPr>
        <p:spPr>
          <a:xfrm>
            <a:off x="478172" y="4167488"/>
            <a:ext cx="8731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b="1" dirty="0">
                <a:solidFill>
                  <a:srgbClr val="002060"/>
                </a:solidFill>
                <a:latin typeface="Trebuchet MS" panose="020B0603020202020204" pitchFamily="34" charset="0"/>
              </a:rPr>
              <a:t>Evolução da Quantidade de Reclamações – Crédito Consignado - Consumidor.gov e </a:t>
            </a:r>
            <a:r>
              <a:rPr lang="pt-BR" sz="14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Souweb</a:t>
            </a:r>
            <a:r>
              <a:rPr lang="pt-BR" sz="14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</a:p>
          <a:p>
            <a:r>
              <a:rPr lang="pt-BR" sz="1400" dirty="0">
                <a:solidFill>
                  <a:srgbClr val="002060"/>
                </a:solidFill>
                <a:latin typeface="Trebuchet MS" panose="020B0603020202020204" pitchFamily="34" charset="0"/>
              </a:rPr>
              <a:t>     (Empréstimo descontado em folha de pagamento) 2019 e 2020:</a:t>
            </a:r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id="{DDE33CC2-167A-4E06-A7A7-D9C5D2F260D3}"/>
              </a:ext>
            </a:extLst>
          </p:cNvPr>
          <p:cNvGraphicFramePr>
            <a:graphicFrameLocks noGrp="1"/>
          </p:cNvGraphicFramePr>
          <p:nvPr/>
        </p:nvGraphicFramePr>
        <p:xfrm>
          <a:off x="350215" y="4861986"/>
          <a:ext cx="8443569" cy="1341320"/>
        </p:xfrm>
        <a:graphic>
          <a:graphicData uri="http://schemas.openxmlformats.org/drawingml/2006/table">
            <a:tbl>
              <a:tblPr/>
              <a:tblGrid>
                <a:gridCol w="2214158">
                  <a:extLst>
                    <a:ext uri="{9D8B030D-6E8A-4147-A177-3AD203B41FA5}">
                      <a16:colId xmlns:a16="http://schemas.microsoft.com/office/drawing/2014/main" val="3769114035"/>
                    </a:ext>
                  </a:extLst>
                </a:gridCol>
                <a:gridCol w="691043">
                  <a:extLst>
                    <a:ext uri="{9D8B030D-6E8A-4147-A177-3AD203B41FA5}">
                      <a16:colId xmlns:a16="http://schemas.microsoft.com/office/drawing/2014/main" val="1655662965"/>
                    </a:ext>
                  </a:extLst>
                </a:gridCol>
                <a:gridCol w="698500">
                  <a:extLst>
                    <a:ext uri="{9D8B030D-6E8A-4147-A177-3AD203B41FA5}">
                      <a16:colId xmlns:a16="http://schemas.microsoft.com/office/drawing/2014/main" val="1474088291"/>
                    </a:ext>
                  </a:extLst>
                </a:gridCol>
                <a:gridCol w="622300">
                  <a:extLst>
                    <a:ext uri="{9D8B030D-6E8A-4147-A177-3AD203B41FA5}">
                      <a16:colId xmlns:a16="http://schemas.microsoft.com/office/drawing/2014/main" val="600034903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936073716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340049294"/>
                    </a:ext>
                  </a:extLst>
                </a:gridCol>
                <a:gridCol w="415505">
                  <a:extLst>
                    <a:ext uri="{9D8B030D-6E8A-4147-A177-3AD203B41FA5}">
                      <a16:colId xmlns:a16="http://schemas.microsoft.com/office/drawing/2014/main" val="1537745680"/>
                    </a:ext>
                  </a:extLst>
                </a:gridCol>
                <a:gridCol w="562395">
                  <a:extLst>
                    <a:ext uri="{9D8B030D-6E8A-4147-A177-3AD203B41FA5}">
                      <a16:colId xmlns:a16="http://schemas.microsoft.com/office/drawing/2014/main" val="1722828751"/>
                    </a:ext>
                  </a:extLst>
                </a:gridCol>
                <a:gridCol w="471068">
                  <a:extLst>
                    <a:ext uri="{9D8B030D-6E8A-4147-A177-3AD203B41FA5}">
                      <a16:colId xmlns:a16="http://schemas.microsoft.com/office/drawing/2014/main" val="2666760624"/>
                    </a:ext>
                  </a:extLst>
                </a:gridCol>
                <a:gridCol w="608432">
                  <a:extLst>
                    <a:ext uri="{9D8B030D-6E8A-4147-A177-3AD203B41FA5}">
                      <a16:colId xmlns:a16="http://schemas.microsoft.com/office/drawing/2014/main" val="1018755400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6675066"/>
                    </a:ext>
                  </a:extLst>
                </a:gridCol>
                <a:gridCol w="471068">
                  <a:extLst>
                    <a:ext uri="{9D8B030D-6E8A-4147-A177-3AD203B41FA5}">
                      <a16:colId xmlns:a16="http://schemas.microsoft.com/office/drawing/2014/main" val="1173398313"/>
                    </a:ext>
                  </a:extLst>
                </a:gridCol>
              </a:tblGrid>
              <a:tr h="795288">
                <a:tc>
                  <a:txBody>
                    <a:bodyPr/>
                    <a:lstStyle/>
                    <a:p>
                      <a:pPr algn="ctr" fontAlgn="t"/>
                      <a:endParaRPr lang="pt-BR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  <a:p>
                      <a:pPr algn="ctr" fontAlgn="t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Crédito Consignado</a:t>
                      </a:r>
                      <a:b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</a:br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(Empréstimo descontado </a:t>
                      </a:r>
                    </a:p>
                    <a:p>
                      <a:pPr algn="ctr" fontAlgn="t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em folha de pagamento)</a:t>
                      </a:r>
                    </a:p>
                  </a:txBody>
                  <a:tcPr marL="6934" marR="6934" marT="69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Janeiro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Fevereiro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Março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Abril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Maio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Junho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Julho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Total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pt-BR" sz="10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  <a:p>
                      <a:pPr algn="ctr" fontAlgn="t"/>
                      <a:r>
                        <a:rPr lang="pt-BR" sz="10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SouWeb</a:t>
                      </a:r>
                      <a:b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</a:br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Jan-Jul</a:t>
                      </a:r>
                    </a:p>
                  </a:txBody>
                  <a:tcPr marL="6934" marR="6934" marT="693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Total</a:t>
                      </a:r>
                    </a:p>
                  </a:txBody>
                  <a:tcPr marL="6934" marR="6934" marT="69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960904"/>
                  </a:ext>
                </a:extLst>
              </a:tr>
              <a:tr h="27301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2019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1.754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2.162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2.456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3.177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2.880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2.601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2.861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17.891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35.224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53.115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900823"/>
                  </a:ext>
                </a:extLst>
              </a:tr>
              <a:tr h="27301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2020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3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4.325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4.917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5.460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6.091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6.097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6.532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7.241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40.663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649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41.312</a:t>
                      </a:r>
                    </a:p>
                  </a:txBody>
                  <a:tcPr marL="6934" marR="6934" marT="69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611810"/>
                  </a:ext>
                </a:extLst>
              </a:tr>
            </a:tbl>
          </a:graphicData>
        </a:graphic>
      </p:graphicFrame>
      <p:sp>
        <p:nvSpPr>
          <p:cNvPr id="9" name="Seta: Curva para a Esquerda 8">
            <a:extLst>
              <a:ext uri="{FF2B5EF4-FFF2-40B4-BE49-F238E27FC236}">
                <a16:creationId xmlns:a16="http://schemas.microsoft.com/office/drawing/2014/main" id="{74E5509A-4338-439C-AE2E-174E1A70C7A0}"/>
              </a:ext>
            </a:extLst>
          </p:cNvPr>
          <p:cNvSpPr/>
          <p:nvPr/>
        </p:nvSpPr>
        <p:spPr>
          <a:xfrm>
            <a:off x="7142500" y="5786912"/>
            <a:ext cx="261447" cy="359709"/>
          </a:xfrm>
          <a:prstGeom prst="curvedLeftArrow">
            <a:avLst/>
          </a:prstGeom>
          <a:solidFill>
            <a:srgbClr val="0039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10" name="Seta: Curva para a Esquerda 9">
            <a:extLst>
              <a:ext uri="{FF2B5EF4-FFF2-40B4-BE49-F238E27FC236}">
                <a16:creationId xmlns:a16="http://schemas.microsoft.com/office/drawing/2014/main" id="{5E3DD0ED-51D9-44A0-A19E-39C6CFAAD65D}"/>
              </a:ext>
            </a:extLst>
          </p:cNvPr>
          <p:cNvSpPr/>
          <p:nvPr/>
        </p:nvSpPr>
        <p:spPr>
          <a:xfrm>
            <a:off x="8814242" y="5786911"/>
            <a:ext cx="261447" cy="359709"/>
          </a:xfrm>
          <a:prstGeom prst="curvedLeftArrow">
            <a:avLst/>
          </a:prstGeom>
          <a:solidFill>
            <a:srgbClr val="0039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7DDABCFF-FE50-4971-95F4-2C361F00DAF6}"/>
              </a:ext>
            </a:extLst>
          </p:cNvPr>
          <p:cNvSpPr txBox="1"/>
          <p:nvPr/>
        </p:nvSpPr>
        <p:spPr>
          <a:xfrm>
            <a:off x="7018289" y="6146621"/>
            <a:ext cx="895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Trebuchet MS" panose="020B0603020202020204" pitchFamily="34" charset="0"/>
              </a:rPr>
              <a:t>+127%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1B1E9CEC-1F84-4955-935A-1C3A15239E60}"/>
              </a:ext>
            </a:extLst>
          </p:cNvPr>
          <p:cNvSpPr txBox="1"/>
          <p:nvPr/>
        </p:nvSpPr>
        <p:spPr>
          <a:xfrm>
            <a:off x="8627965" y="6146621"/>
            <a:ext cx="8954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>
                <a:latin typeface="Trebuchet MS" panose="020B0603020202020204" pitchFamily="34" charset="0"/>
              </a:rPr>
              <a:t>-22 %</a:t>
            </a:r>
          </a:p>
        </p:txBody>
      </p:sp>
      <p:sp>
        <p:nvSpPr>
          <p:cNvPr id="13" name="Espaço Reservado para Texto 1">
            <a:extLst>
              <a:ext uri="{FF2B5EF4-FFF2-40B4-BE49-F238E27FC236}">
                <a16:creationId xmlns:a16="http://schemas.microsoft.com/office/drawing/2014/main" id="{E9695906-4DA3-42A1-9C55-E02A81A4F80E}"/>
              </a:ext>
            </a:extLst>
          </p:cNvPr>
          <p:cNvSpPr txBox="1">
            <a:spLocks/>
          </p:cNvSpPr>
          <p:nvPr/>
        </p:nvSpPr>
        <p:spPr>
          <a:xfrm>
            <a:off x="259679" y="203944"/>
            <a:ext cx="8731152" cy="524525"/>
          </a:xfrm>
          <a:prstGeom prst="rect">
            <a:avLst/>
          </a:prstGeom>
          <a:effectLst/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500" b="1" kern="1200">
                <a:solidFill>
                  <a:srgbClr val="0039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68578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2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8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Arial" panose="020B0604020202020204" pitchFamily="34" charset="0"/>
              </a:rPr>
              <a:t>Monitoramento de reclamações </a:t>
            </a:r>
            <a:r>
              <a:rPr lang="pt-B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Arial" panose="020B0604020202020204" pitchFamily="34" charset="0"/>
              </a:rPr>
              <a:t>Senacon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cs typeface="Arial" panose="020B0604020202020204" pitchFamily="34" charset="0"/>
              </a:rPr>
              <a:t>/SNDC</a:t>
            </a:r>
          </a:p>
        </p:txBody>
      </p:sp>
    </p:spTree>
    <p:extLst>
      <p:ext uri="{BB962C8B-B14F-4D97-AF65-F5344CB8AC3E}">
        <p14:creationId xmlns:p14="http://schemas.microsoft.com/office/powerpoint/2010/main" val="363872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3">
            <a:extLst>
              <a:ext uri="{FF2B5EF4-FFF2-40B4-BE49-F238E27FC236}">
                <a16:creationId xmlns:a16="http://schemas.microsoft.com/office/drawing/2014/main" id="{D7C74DD6-D62B-4FF9-965D-42E727820221}"/>
              </a:ext>
            </a:extLst>
          </p:cNvPr>
          <p:cNvSpPr/>
          <p:nvPr/>
        </p:nvSpPr>
        <p:spPr>
          <a:xfrm>
            <a:off x="1835696" y="-55128"/>
            <a:ext cx="7308304" cy="6913128"/>
          </a:xfrm>
          <a:custGeom>
            <a:avLst/>
            <a:gdLst>
              <a:gd name="connsiteX0" fmla="*/ 4920684 w 7308304"/>
              <a:gd name="connsiteY0" fmla="*/ 0 h 5143500"/>
              <a:gd name="connsiteX1" fmla="*/ 7308304 w 7308304"/>
              <a:gd name="connsiteY1" fmla="*/ 0 h 5143500"/>
              <a:gd name="connsiteX2" fmla="*/ 7308304 w 7308304"/>
              <a:gd name="connsiteY2" fmla="*/ 639782 h 5143500"/>
              <a:gd name="connsiteX3" fmla="*/ 6181251 w 7308304"/>
              <a:gd name="connsiteY3" fmla="*/ 1817870 h 5143500"/>
              <a:gd name="connsiteX4" fmla="*/ 7308304 w 7308304"/>
              <a:gd name="connsiteY4" fmla="*/ 640577 h 5143500"/>
              <a:gd name="connsiteX5" fmla="*/ 7308304 w 7308304"/>
              <a:gd name="connsiteY5" fmla="*/ 5143500 h 5143500"/>
              <a:gd name="connsiteX6" fmla="*/ 2999687 w 7308304"/>
              <a:gd name="connsiteY6" fmla="*/ 5143500 h 5143500"/>
              <a:gd name="connsiteX7" fmla="*/ 2997539 w 7308304"/>
              <a:gd name="connsiteY7" fmla="*/ 5143500 h 5143500"/>
              <a:gd name="connsiteX8" fmla="*/ 0 w 7308304"/>
              <a:gd name="connsiteY8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8304" h="5143500">
                <a:moveTo>
                  <a:pt x="4920684" y="0"/>
                </a:moveTo>
                <a:lnTo>
                  <a:pt x="7308304" y="0"/>
                </a:lnTo>
                <a:lnTo>
                  <a:pt x="7308304" y="639782"/>
                </a:lnTo>
                <a:lnTo>
                  <a:pt x="6181251" y="1817870"/>
                </a:lnTo>
                <a:lnTo>
                  <a:pt x="7308304" y="640577"/>
                </a:lnTo>
                <a:lnTo>
                  <a:pt x="7308304" y="5143500"/>
                </a:lnTo>
                <a:lnTo>
                  <a:pt x="2999687" y="5143500"/>
                </a:lnTo>
                <a:lnTo>
                  <a:pt x="2997539" y="5143500"/>
                </a:lnTo>
                <a:lnTo>
                  <a:pt x="0" y="5143500"/>
                </a:lnTo>
                <a:close/>
              </a:path>
            </a:pathLst>
          </a:custGeom>
          <a:solidFill>
            <a:srgbClr val="CBCCCE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FF56A88-FA1B-4DFB-B8B9-4BB42A703B53}"/>
              </a:ext>
            </a:extLst>
          </p:cNvPr>
          <p:cNvSpPr/>
          <p:nvPr/>
        </p:nvSpPr>
        <p:spPr>
          <a:xfrm>
            <a:off x="158191" y="1187500"/>
            <a:ext cx="8575149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2" algn="just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</a:pPr>
            <a:endParaRPr lang="pt-BR" sz="1000" dirty="0">
              <a:solidFill>
                <a:srgbClr val="00396F"/>
              </a:solidFill>
              <a:latin typeface="Trebuchet MS" panose="020B0703020202090204" pitchFamily="34" charset="0"/>
            </a:endParaRPr>
          </a:p>
          <a:p>
            <a:pPr marL="450850" lvl="2" algn="just">
              <a:lnSpc>
                <a:spcPct val="100000"/>
              </a:lnSpc>
            </a:pPr>
            <a:r>
              <a:rPr lang="pt-BR" b="1" dirty="0">
                <a:solidFill>
                  <a:srgbClr val="002060"/>
                </a:solidFill>
              </a:rPr>
              <a:t>		</a:t>
            </a:r>
            <a:r>
              <a:rPr lang="pt-BR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Qualidade das contratações </a:t>
            </a:r>
          </a:p>
          <a:p>
            <a:pPr marL="908050" lvl="3" algn="just"/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	Análise e validação dos contratos e demais instrumentos de formalização das operações de crédito consignado, independente análise feita pelo correspondente (novembro de 2020).</a:t>
            </a:r>
          </a:p>
          <a:p>
            <a:pPr marL="908050" lvl="3" algn="just"/>
            <a:endParaRPr lang="pt-BR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908050" lvl="3" algn="just"/>
            <a:r>
              <a:rPr lang="pt-BR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Restrição de remuneração</a:t>
            </a:r>
          </a:p>
          <a:p>
            <a:pPr marL="908050" lvl="3" algn="just"/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Proibição de remuneração de novas operações de crédito consignado em prazo inferior a 90 (noventa) dias contados da liquidação antecipada (dezembro de 2020).</a:t>
            </a:r>
          </a:p>
          <a:p>
            <a:pPr marL="908050" lvl="3" algn="just"/>
            <a:endParaRPr lang="pt-BR" sz="1600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908050" lvl="3" algn="just"/>
            <a:r>
              <a:rPr lang="pt-BR" sz="1600" b="1" dirty="0">
                <a:solidFill>
                  <a:srgbClr val="00206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Divulgação dos correspondentes excluídos </a:t>
            </a:r>
          </a:p>
          <a:p>
            <a:pPr marL="908050" lvl="3" algn="just"/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Divulgação dos correspondentes definitivamente suspensos (jan. 2021).</a:t>
            </a:r>
          </a:p>
          <a:p>
            <a:pPr marL="908050" lvl="3" algn="just"/>
            <a:endParaRPr lang="pt-BR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908050" lvl="3" algn="just"/>
            <a:r>
              <a:rPr lang="pt-BR" sz="1600" b="1" dirty="0">
                <a:solidFill>
                  <a:srgbClr val="002060"/>
                </a:solidFill>
                <a:latin typeface="Trebuchet MS" panose="020B0603020202020204" pitchFamily="34" charset="0"/>
              </a:rPr>
              <a:t>Maior rigor na apuração da conformidade</a:t>
            </a:r>
          </a:p>
          <a:p>
            <a:pPr marL="908050" lvl="3" algn="just"/>
            <a:r>
              <a:rPr lang="pt-BR" sz="1600" dirty="0">
                <a:solidFill>
                  <a:srgbClr val="002060"/>
                </a:solidFill>
                <a:latin typeface="Trebuchet MS" panose="020B0603020202020204" pitchFamily="34" charset="0"/>
              </a:rPr>
              <a:t>Alteração do índice de reclamações procedentes de 0,08% para 0,06% da carteira ativa (válido a partir de janeiro de 2021).</a:t>
            </a:r>
          </a:p>
          <a:p>
            <a:pPr marL="908050" lvl="3" algn="just"/>
            <a:endParaRPr lang="pt-BR" sz="1600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Workshop com correspondentes </a:t>
            </a:r>
            <a:r>
              <a:rPr lang="pt-BR" sz="16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para orientação e engajamento – 	dez./20.</a:t>
            </a:r>
          </a:p>
          <a:p>
            <a:pPr lvl="1" algn="just"/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</a:t>
            </a:r>
          </a:p>
          <a:p>
            <a:pPr lvl="1" algn="just"/>
            <a:r>
              <a:rPr lang="pt-BR" sz="1600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Responsabilização dos correspondentes pessoas físicas </a:t>
            </a:r>
            <a:r>
              <a:rPr lang="pt-BR" sz="1600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*em estudo 	(medidas 	administrativas; certificação).</a:t>
            </a:r>
          </a:p>
          <a:p>
            <a:pPr lvl="1" algn="just"/>
            <a:endParaRPr lang="pt-BR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lvl="1" algn="just"/>
            <a:r>
              <a:rPr lang="pt-BR" b="1" dirty="0">
                <a:solidFill>
                  <a:srgbClr val="00396F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	</a:t>
            </a:r>
            <a:endParaRPr lang="pt-BR" sz="1600" b="1" dirty="0">
              <a:solidFill>
                <a:srgbClr val="00206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450850" lvl="2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pt-BR" sz="1600" dirty="0"/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736600" lvl="2" indent="-28575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1600" b="1" dirty="0">
              <a:solidFill>
                <a:srgbClr val="00396F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Espaço Reservado para Número de Slide 3">
            <a:extLst>
              <a:ext uri="{FF2B5EF4-FFF2-40B4-BE49-F238E27FC236}">
                <a16:creationId xmlns:a16="http://schemas.microsoft.com/office/drawing/2014/main" id="{B7571095-ED95-4BBF-A96E-3F0F7A324A90}"/>
              </a:ext>
            </a:extLst>
          </p:cNvPr>
          <p:cNvSpPr txBox="1">
            <a:spLocks/>
          </p:cNvSpPr>
          <p:nvPr/>
        </p:nvSpPr>
        <p:spPr>
          <a:xfrm>
            <a:off x="6927753" y="6527785"/>
            <a:ext cx="2057400" cy="21672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FCFC-CB26-674E-81B4-75A57EB4C581}" type="slidenum">
              <a:rPr lang="en-US" sz="900" b="1" smtClean="0">
                <a:solidFill>
                  <a:schemeClr val="bg2">
                    <a:lumMod val="25000"/>
                  </a:schemeClr>
                </a:solidFill>
                <a:latin typeface="Calibri" panose="020F0502020204030204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lang="en-US" sz="900" b="1" dirty="0">
              <a:solidFill>
                <a:schemeClr val="bg2">
                  <a:lumMod val="25000"/>
                </a:schemeClr>
              </a:solidFill>
              <a:latin typeface="Calibri" panose="020F0502020204030204"/>
            </a:endParaRPr>
          </a:p>
        </p:txBody>
      </p:sp>
      <p:sp>
        <p:nvSpPr>
          <p:cNvPr id="8" name="Espaço Reservado para Texto 1">
            <a:extLst>
              <a:ext uri="{FF2B5EF4-FFF2-40B4-BE49-F238E27FC236}">
                <a16:creationId xmlns:a16="http://schemas.microsoft.com/office/drawing/2014/main" id="{C55FE9E0-688C-440F-8C59-7ED45EB2C8DA}"/>
              </a:ext>
            </a:extLst>
          </p:cNvPr>
          <p:cNvSpPr txBox="1">
            <a:spLocks/>
          </p:cNvSpPr>
          <p:nvPr/>
        </p:nvSpPr>
        <p:spPr>
          <a:xfrm>
            <a:off x="393714" y="274917"/>
            <a:ext cx="8339628" cy="48860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Tx/>
              <a:buNone/>
              <a:defRPr sz="2500" b="1" kern="1200">
                <a:solidFill>
                  <a:srgbClr val="00396F"/>
                </a:solidFill>
                <a:latin typeface="Trebuchet MS" panose="020B0703020202090204" pitchFamily="34" charset="0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latin typeface="Trebuchet MS" panose="020B0603020202020204" pitchFamily="34" charset="0"/>
                <a:cs typeface="Arial" panose="020B0604020202020204" pitchFamily="34" charset="0"/>
              </a:rPr>
              <a:t>Autorregulação do Consignado – novas medidas de aperfeiçoamento</a:t>
            </a:r>
          </a:p>
        </p:txBody>
      </p:sp>
      <p:pic>
        <p:nvPicPr>
          <p:cNvPr id="7" name="Gráfico 6" descr="Lista de verificação">
            <a:extLst>
              <a:ext uri="{FF2B5EF4-FFF2-40B4-BE49-F238E27FC236}">
                <a16:creationId xmlns:a16="http://schemas.microsoft.com/office/drawing/2014/main" id="{7B1A7FCF-462F-478E-BAF9-2A2BB662F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8313" y="1797103"/>
            <a:ext cx="427527" cy="427527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549BF18F-8027-4920-B272-EB8FCEB80A5B}"/>
              </a:ext>
            </a:extLst>
          </p:cNvPr>
          <p:cNvSpPr/>
          <p:nvPr/>
        </p:nvSpPr>
        <p:spPr>
          <a:xfrm>
            <a:off x="269712" y="1650070"/>
            <a:ext cx="740762" cy="741655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" name="Agrupar 4">
            <a:extLst>
              <a:ext uri="{FF2B5EF4-FFF2-40B4-BE49-F238E27FC236}">
                <a16:creationId xmlns:a16="http://schemas.microsoft.com/office/drawing/2014/main" id="{2BA0E79C-B4F9-4054-ADCB-5D25DB1B779C}"/>
              </a:ext>
            </a:extLst>
          </p:cNvPr>
          <p:cNvGrpSpPr/>
          <p:nvPr/>
        </p:nvGrpSpPr>
        <p:grpSpPr>
          <a:xfrm>
            <a:off x="306004" y="3022554"/>
            <a:ext cx="622291" cy="402323"/>
            <a:chOff x="337757" y="2964037"/>
            <a:chExt cx="622291" cy="402323"/>
          </a:xfrm>
        </p:grpSpPr>
        <p:pic>
          <p:nvPicPr>
            <p:cNvPr id="14" name="Gráfico 13" descr="Contrato">
              <a:extLst>
                <a:ext uri="{FF2B5EF4-FFF2-40B4-BE49-F238E27FC236}">
                  <a16:creationId xmlns:a16="http://schemas.microsoft.com/office/drawing/2014/main" id="{CCC6E0B7-9584-4988-B1A9-8A7EB6902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37757" y="3148163"/>
              <a:ext cx="218197" cy="218197"/>
            </a:xfrm>
            <a:prstGeom prst="rect">
              <a:avLst/>
            </a:prstGeom>
          </p:spPr>
        </p:pic>
        <p:pic>
          <p:nvPicPr>
            <p:cNvPr id="15" name="Gráfico 14" descr="Setas de divisa">
              <a:extLst>
                <a:ext uri="{FF2B5EF4-FFF2-40B4-BE49-F238E27FC236}">
                  <a16:creationId xmlns:a16="http://schemas.microsoft.com/office/drawing/2014/main" id="{C2E1A772-8130-4390-9188-004840C191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20489460">
              <a:off x="519463" y="3119717"/>
              <a:ext cx="265229" cy="129378"/>
            </a:xfrm>
            <a:prstGeom prst="rect">
              <a:avLst/>
            </a:prstGeom>
          </p:spPr>
        </p:pic>
        <p:pic>
          <p:nvPicPr>
            <p:cNvPr id="17" name="Gráfico 16" descr="Dólar">
              <a:extLst>
                <a:ext uri="{FF2B5EF4-FFF2-40B4-BE49-F238E27FC236}">
                  <a16:creationId xmlns:a16="http://schemas.microsoft.com/office/drawing/2014/main" id="{1C0EC4C5-A09E-4DB4-A82E-3733F838A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67135" y="2964037"/>
              <a:ext cx="145917" cy="145917"/>
            </a:xfrm>
            <a:prstGeom prst="rect">
              <a:avLst/>
            </a:prstGeom>
          </p:spPr>
        </p:pic>
        <p:pic>
          <p:nvPicPr>
            <p:cNvPr id="18" name="Gráfico 17" descr="Contrato">
              <a:extLst>
                <a:ext uri="{FF2B5EF4-FFF2-40B4-BE49-F238E27FC236}">
                  <a16:creationId xmlns:a16="http://schemas.microsoft.com/office/drawing/2014/main" id="{079F436F-538F-4F2E-8504-B63839DE8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41851" y="2976315"/>
              <a:ext cx="218197" cy="218197"/>
            </a:xfrm>
            <a:prstGeom prst="rect">
              <a:avLst/>
            </a:prstGeom>
          </p:spPr>
        </p:pic>
      </p:grpSp>
      <p:sp>
        <p:nvSpPr>
          <p:cNvPr id="19" name="Elipse 18">
            <a:extLst>
              <a:ext uri="{FF2B5EF4-FFF2-40B4-BE49-F238E27FC236}">
                <a16:creationId xmlns:a16="http://schemas.microsoft.com/office/drawing/2014/main" id="{3ABFC390-C97D-4957-A06D-9390DE0FEEF5}"/>
              </a:ext>
            </a:extLst>
          </p:cNvPr>
          <p:cNvSpPr/>
          <p:nvPr/>
        </p:nvSpPr>
        <p:spPr>
          <a:xfrm>
            <a:off x="262098" y="2826385"/>
            <a:ext cx="740762" cy="741655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Gráfico 19" descr="Lupa">
            <a:extLst>
              <a:ext uri="{FF2B5EF4-FFF2-40B4-BE49-F238E27FC236}">
                <a16:creationId xmlns:a16="http://schemas.microsoft.com/office/drawing/2014/main" id="{CA7685B8-A1F3-48E3-883D-107F5AB71E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99272" y="5005332"/>
            <a:ext cx="403186" cy="403186"/>
          </a:xfrm>
          <a:prstGeom prst="rect">
            <a:avLst/>
          </a:prstGeom>
        </p:spPr>
      </p:pic>
      <p:sp>
        <p:nvSpPr>
          <p:cNvPr id="21" name="Elipse 20">
            <a:extLst>
              <a:ext uri="{FF2B5EF4-FFF2-40B4-BE49-F238E27FC236}">
                <a16:creationId xmlns:a16="http://schemas.microsoft.com/office/drawing/2014/main" id="{A12F286F-23B7-4AB3-A0EC-DE7CF28201DA}"/>
              </a:ext>
            </a:extLst>
          </p:cNvPr>
          <p:cNvSpPr/>
          <p:nvPr/>
        </p:nvSpPr>
        <p:spPr>
          <a:xfrm>
            <a:off x="311481" y="4788344"/>
            <a:ext cx="740762" cy="741655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F81FA630-8836-4403-A16B-6C12DF9A509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8313" y="3992016"/>
            <a:ext cx="505941" cy="408269"/>
          </a:xfrm>
          <a:prstGeom prst="rect">
            <a:avLst/>
          </a:prstGeom>
        </p:spPr>
      </p:pic>
      <p:sp>
        <p:nvSpPr>
          <p:cNvPr id="22" name="Elipse 21">
            <a:extLst>
              <a:ext uri="{FF2B5EF4-FFF2-40B4-BE49-F238E27FC236}">
                <a16:creationId xmlns:a16="http://schemas.microsoft.com/office/drawing/2014/main" id="{0F7CB75A-BC41-4085-A1FB-761CF922B705}"/>
              </a:ext>
            </a:extLst>
          </p:cNvPr>
          <p:cNvSpPr/>
          <p:nvPr/>
        </p:nvSpPr>
        <p:spPr>
          <a:xfrm>
            <a:off x="303739" y="3839827"/>
            <a:ext cx="740762" cy="741655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404A48EE-BED7-4A8A-8CC1-BD08EE52376C}"/>
              </a:ext>
            </a:extLst>
          </p:cNvPr>
          <p:cNvSpPr/>
          <p:nvPr/>
        </p:nvSpPr>
        <p:spPr>
          <a:xfrm>
            <a:off x="303739" y="5779739"/>
            <a:ext cx="740762" cy="741655"/>
          </a:xfrm>
          <a:prstGeom prst="ellipse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A3F534CE-AE78-4E94-B577-31386BD66E3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30658" y="5939764"/>
            <a:ext cx="471529" cy="45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4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APA com FOTO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delo 3 – Abre Capítu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delo 3 – Abre Capítu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delo 13 – Página Intern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7521</TotalTime>
  <Words>1740</Words>
  <Application>Microsoft Office PowerPoint</Application>
  <PresentationFormat>Apresentação na tela (4:3)</PresentationFormat>
  <Paragraphs>332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de slides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Trebuchet MS</vt:lpstr>
      <vt:lpstr>Univers for KPMG</vt:lpstr>
      <vt:lpstr>Wingdings</vt:lpstr>
      <vt:lpstr>CAPA com FOTO</vt:lpstr>
      <vt:lpstr>Modelo 3 – Abre Capítulo</vt:lpstr>
      <vt:lpstr>1_Modelo 3 – Abre Capítulo</vt:lpstr>
      <vt:lpstr>Tema do Office</vt:lpstr>
      <vt:lpstr>Modelo 13 – Página Interna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Juliana Tavares Geraldo</dc:creator>
  <cp:lastModifiedBy>Amaury Martins de Oliva</cp:lastModifiedBy>
  <cp:revision>296</cp:revision>
  <dcterms:created xsi:type="dcterms:W3CDTF">2020-03-03T13:21:30Z</dcterms:created>
  <dcterms:modified xsi:type="dcterms:W3CDTF">2021-02-23T19:16:46Z</dcterms:modified>
</cp:coreProperties>
</file>